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handoutMasterIdLst>
    <p:handoutMasterId r:id="rId40"/>
  </p:handoutMasterIdLst>
  <p:sldIdLst>
    <p:sldId id="328" r:id="rId2"/>
    <p:sldId id="285" r:id="rId3"/>
    <p:sldId id="301" r:id="rId4"/>
    <p:sldId id="330" r:id="rId5"/>
    <p:sldId id="332" r:id="rId6"/>
    <p:sldId id="331" r:id="rId7"/>
    <p:sldId id="329" r:id="rId8"/>
    <p:sldId id="284" r:id="rId9"/>
    <p:sldId id="289" r:id="rId10"/>
    <p:sldId id="323" r:id="rId11"/>
    <p:sldId id="300" r:id="rId12"/>
    <p:sldId id="303" r:id="rId13"/>
    <p:sldId id="287" r:id="rId14"/>
    <p:sldId id="324" r:id="rId15"/>
    <p:sldId id="322" r:id="rId16"/>
    <p:sldId id="325" r:id="rId17"/>
    <p:sldId id="326" r:id="rId18"/>
    <p:sldId id="288" r:id="rId19"/>
    <p:sldId id="297" r:id="rId20"/>
    <p:sldId id="294" r:id="rId21"/>
    <p:sldId id="295" r:id="rId22"/>
    <p:sldId id="327" r:id="rId23"/>
    <p:sldId id="308" r:id="rId24"/>
    <p:sldId id="309" r:id="rId25"/>
    <p:sldId id="306" r:id="rId26"/>
    <p:sldId id="307" r:id="rId27"/>
    <p:sldId id="320" r:id="rId28"/>
    <p:sldId id="321" r:id="rId29"/>
    <p:sldId id="310" r:id="rId30"/>
    <p:sldId id="311" r:id="rId31"/>
    <p:sldId id="312" r:id="rId32"/>
    <p:sldId id="316" r:id="rId33"/>
    <p:sldId id="314" r:id="rId34"/>
    <p:sldId id="313" r:id="rId35"/>
    <p:sldId id="315" r:id="rId36"/>
    <p:sldId id="317" r:id="rId37"/>
    <p:sldId id="318" r:id="rId3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328"/>
            <p14:sldId id="285"/>
            <p14:sldId id="301"/>
            <p14:sldId id="330"/>
            <p14:sldId id="332"/>
            <p14:sldId id="331"/>
            <p14:sldId id="329"/>
            <p14:sldId id="284"/>
            <p14:sldId id="289"/>
            <p14:sldId id="323"/>
            <p14:sldId id="300"/>
            <p14:sldId id="303"/>
            <p14:sldId id="287"/>
            <p14:sldId id="324"/>
            <p14:sldId id="322"/>
            <p14:sldId id="325"/>
            <p14:sldId id="326"/>
            <p14:sldId id="288"/>
            <p14:sldId id="297"/>
            <p14:sldId id="294"/>
            <p14:sldId id="295"/>
            <p14:sldId id="327"/>
            <p14:sldId id="308"/>
            <p14:sldId id="309"/>
            <p14:sldId id="306"/>
            <p14:sldId id="307"/>
            <p14:sldId id="320"/>
            <p14:sldId id="321"/>
            <p14:sldId id="310"/>
            <p14:sldId id="311"/>
            <p14:sldId id="312"/>
            <p14:sldId id="316"/>
            <p14:sldId id="314"/>
            <p14:sldId id="313"/>
            <p14:sldId id="315"/>
            <p14:sldId id="317"/>
            <p14:sldId id="318"/>
          </p14:sldIdLst>
        </p14:section>
        <p14:section name="Design, Morph, Annotate, Work Together, Tell Me"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41" autoAdjust="0"/>
  </p:normalViewPr>
  <p:slideViewPr>
    <p:cSldViewPr snapToGrid="0">
      <p:cViewPr varScale="1">
        <p:scale>
          <a:sx n="96" d="100"/>
          <a:sy n="96" d="100"/>
        </p:scale>
        <p:origin x="86" y="12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680FBE-A8DF-4758-9AC4-3A9E1039168F}" type="datetimeFigureOut">
              <a:rPr lang="en-US" smtClean="0"/>
              <a:t>4/6/2022</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13577B-6902-467D-A26C-08A0DD5E4E03}" type="datetimeFigureOut">
              <a:rPr lang="en-US" smtClean="0"/>
              <a:t>4/6/2022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4/6/2022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06/04/2022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95775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06/04/2022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3963042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4/6/2022</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ramlifeeducation.org.uk/scarf/lesson-plans/where-do-babies-come-from" TargetMode="External"/><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coramlifeeducation.org.uk/scarf/lesson-plans/me-and-my-special-peopl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oramlifeeducation.org.uk/scarf/lesson-plans/surprises-and-secrets"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ramlifeeducation.org.uk/scarf/lesson-plans/what-does-my-body-do-1" TargetMode="External"/><Relationship Id="rId2" Type="http://schemas.openxmlformats.org/officeDocument/2006/relationships/hyperlink" Target="https://www.coramlifeeducation.org.uk/scarf/lesson-plans/my-body-your-body" TargetMode="Externa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s://www.coramlifeeducation.org.uk/scarf/lesson-plans/some-secrets-should-never-be-kept" TargetMode="External"/><Relationship Id="rId2" Type="http://schemas.openxmlformats.org/officeDocument/2006/relationships/hyperlink" Target="https://www.coramlifeeducation.org.uk/scarf/lesson-plans/should-i-tell" TargetMode="Externa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file:///C:\Users\bminor\Downloads\Pants%20poster%20-%20Activity%20sheet%20template%20.pdf"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oramlifeeducation.org.uk/scarf/lesson-plans/my-changing-body"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oramlifeeducation.org.uk/scarf/lesson-plans/is-it-true" TargetMode="Externa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oramlifeeducation.org.uk/scarf/lesson-plans/changing-bodies-and-feelings" TargetMode="Externa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coramlifeeducation.org.uk/scarf/national-curriculu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890" y="1778000"/>
            <a:ext cx="9144000" cy="2387600"/>
          </a:xfrm>
        </p:spPr>
        <p:txBody>
          <a:bodyPr>
            <a:normAutofit/>
          </a:bodyPr>
          <a:lstStyle/>
          <a:p>
            <a:r>
              <a:rPr lang="en-US" sz="11500" b="1" dirty="0"/>
              <a:t>PSHE and RSE</a:t>
            </a:r>
            <a:endParaRPr lang="en-GB" sz="11500" b="1" dirty="0"/>
          </a:p>
        </p:txBody>
      </p:sp>
      <p:sp>
        <p:nvSpPr>
          <p:cNvPr id="3" name="Rectangle 2"/>
          <p:cNvSpPr/>
          <p:nvPr/>
        </p:nvSpPr>
        <p:spPr>
          <a:xfrm>
            <a:off x="2845777" y="4503812"/>
            <a:ext cx="6096000" cy="1200329"/>
          </a:xfrm>
          <a:prstGeom prst="rect">
            <a:avLst/>
          </a:prstGeom>
        </p:spPr>
        <p:txBody>
          <a:bodyPr>
            <a:spAutoFit/>
          </a:bodyPr>
          <a:lstStyle/>
          <a:p>
            <a:pPr algn="ctr"/>
            <a:r>
              <a:rPr lang="en-GB" sz="2400" b="1" dirty="0"/>
              <a:t>Featherstone All Saints </a:t>
            </a:r>
            <a:r>
              <a:rPr lang="en-GB" sz="2400" b="1" dirty="0" err="1"/>
              <a:t>CofE</a:t>
            </a:r>
            <a:r>
              <a:rPr lang="en-GB" sz="2400" b="1" dirty="0"/>
              <a:t> Academy</a:t>
            </a:r>
          </a:p>
          <a:p>
            <a:pPr algn="ctr"/>
            <a:r>
              <a:rPr lang="en-GB" sz="2400" b="1" dirty="0"/>
              <a:t>Parent consultation</a:t>
            </a:r>
          </a:p>
          <a:p>
            <a:pPr algn="ctr"/>
            <a:r>
              <a:rPr lang="en-GB" sz="2400" b="1" dirty="0"/>
              <a:t>6</a:t>
            </a:r>
            <a:r>
              <a:rPr lang="en-GB" sz="2400" b="1" baseline="30000" dirty="0"/>
              <a:t>th</a:t>
            </a:r>
            <a:r>
              <a:rPr lang="en-GB" sz="2400" b="1" dirty="0"/>
              <a:t> April 2022</a:t>
            </a:r>
          </a:p>
        </p:txBody>
      </p:sp>
      <p:pic>
        <p:nvPicPr>
          <p:cNvPr id="4" name="Picture 3">
            <a:extLst>
              <a:ext uri="{FF2B5EF4-FFF2-40B4-BE49-F238E27FC236}">
                <a16:creationId xmlns:a16="http://schemas.microsoft.com/office/drawing/2014/main" id="{8827BF3A-8D00-47A0-AA0C-395C661B4548}"/>
              </a:ext>
            </a:extLst>
          </p:cNvPr>
          <p:cNvPicPr>
            <a:picLocks noChangeAspect="1"/>
          </p:cNvPicPr>
          <p:nvPr/>
        </p:nvPicPr>
        <p:blipFill>
          <a:blip r:embed="rId2"/>
          <a:stretch>
            <a:fillRect/>
          </a:stretch>
        </p:blipFill>
        <p:spPr>
          <a:xfrm>
            <a:off x="7945919" y="5213527"/>
            <a:ext cx="3407882" cy="1209115"/>
          </a:xfrm>
          <a:prstGeom prst="rect">
            <a:avLst/>
          </a:prstGeom>
        </p:spPr>
      </p:pic>
    </p:spTree>
    <p:extLst>
      <p:ext uri="{BB962C8B-B14F-4D97-AF65-F5344CB8AC3E}">
        <p14:creationId xmlns:p14="http://schemas.microsoft.com/office/powerpoint/2010/main" val="4281113488"/>
      </p:ext>
    </p:extLst>
  </p:cSld>
  <p:clrMapOvr>
    <a:masterClrMapping/>
  </p:clrMapOvr>
  <mc:AlternateContent xmlns:mc="http://schemas.openxmlformats.org/markup-compatibility/2006" xmlns:p14="http://schemas.microsoft.com/office/powerpoint/2010/main">
    <mc:Choice Requires="p14">
      <p:transition spd="slow" p14:dur="2000" advTm="6466"/>
    </mc:Choice>
    <mc:Fallback xmlns="">
      <p:transition spd="slow" advTm="64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286" y="0"/>
            <a:ext cx="10515600" cy="1110396"/>
          </a:xfrm>
        </p:spPr>
        <p:txBody>
          <a:bodyPr>
            <a:normAutofit/>
          </a:bodyPr>
          <a:lstStyle/>
          <a:p>
            <a:r>
              <a:rPr lang="en-US" b="1" dirty="0">
                <a:solidFill>
                  <a:srgbClr val="FF0000"/>
                </a:solidFill>
                <a:latin typeface="Comic Sans MS" panose="030F0702030302020204" pitchFamily="66" charset="0"/>
              </a:rPr>
              <a:t>How will we deliver RSE at All Saints ?</a:t>
            </a:r>
            <a:endParaRPr lang="en-GB"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627627" y="1338002"/>
            <a:ext cx="10515600" cy="4513629"/>
          </a:xfrm>
        </p:spPr>
        <p:txBody>
          <a:bodyPr>
            <a:noAutofit/>
          </a:bodyPr>
          <a:lstStyle/>
          <a:p>
            <a:pPr marL="171450" indent="-171450">
              <a:buFont typeface="Courier New" panose="02070309020205020404" pitchFamily="49" charset="0"/>
              <a:buChar char="o"/>
            </a:pPr>
            <a:r>
              <a:rPr lang="en-US" sz="1100" dirty="0">
                <a:latin typeface="Comic Sans MS" panose="030F0702030302020204" pitchFamily="66" charset="0"/>
              </a:rPr>
              <a:t>Be age appropriate</a:t>
            </a:r>
          </a:p>
          <a:p>
            <a:pPr marL="171450" indent="-171450">
              <a:buFont typeface="Courier New" panose="02070309020205020404" pitchFamily="49" charset="0"/>
              <a:buChar char="o"/>
            </a:pPr>
            <a:r>
              <a:rPr lang="en-US" sz="1100" dirty="0">
                <a:latin typeface="Comic Sans MS" panose="030F0702030302020204" pitchFamily="66" charset="0"/>
              </a:rPr>
              <a:t>Be based on the needs of the children</a:t>
            </a:r>
          </a:p>
          <a:p>
            <a:pPr marL="171450" indent="-171450">
              <a:buFont typeface="Courier New" panose="02070309020205020404" pitchFamily="49" charset="0"/>
              <a:buChar char="o"/>
            </a:pPr>
            <a:r>
              <a:rPr lang="en-US" sz="1100" dirty="0">
                <a:latin typeface="Comic Sans MS" panose="030F0702030302020204" pitchFamily="66" charset="0"/>
              </a:rPr>
              <a:t>Be progressive, recapping and building on prior knowledge</a:t>
            </a:r>
          </a:p>
          <a:p>
            <a:pPr marL="171450" indent="-171450">
              <a:buFont typeface="Courier New" panose="02070309020205020404" pitchFamily="49" charset="0"/>
              <a:buChar char="o"/>
            </a:pPr>
            <a:r>
              <a:rPr lang="en-US" sz="1100" dirty="0">
                <a:latin typeface="Comic Sans MS" panose="030F0702030302020204" pitchFamily="66" charset="0"/>
              </a:rPr>
              <a:t>Be inclusive</a:t>
            </a:r>
          </a:p>
          <a:p>
            <a:pPr marL="171450" indent="-171450">
              <a:buFont typeface="Courier New" panose="02070309020205020404" pitchFamily="49" charset="0"/>
              <a:buChar char="o"/>
            </a:pPr>
            <a:r>
              <a:rPr lang="en-US" sz="1100" dirty="0">
                <a:latin typeface="Comic Sans MS" panose="030F0702030302020204" pitchFamily="66" charset="0"/>
              </a:rPr>
              <a:t>Be delivered by trained and knowledgeable staff in a safe environment</a:t>
            </a:r>
          </a:p>
          <a:p>
            <a:pPr marL="171450" indent="-171450">
              <a:buFont typeface="Courier New" panose="02070309020205020404" pitchFamily="49" charset="0"/>
              <a:buChar char="o"/>
            </a:pPr>
            <a:r>
              <a:rPr lang="en-US" sz="1100" dirty="0">
                <a:latin typeface="Comic Sans MS" panose="030F0702030302020204" pitchFamily="66" charset="0"/>
              </a:rPr>
              <a:t>Prepare children adequately for puberty in a supportive and safe environment</a:t>
            </a:r>
          </a:p>
          <a:p>
            <a:pPr marL="171450" indent="-171450">
              <a:buFont typeface="Courier New" panose="02070309020205020404" pitchFamily="49" charset="0"/>
              <a:buChar char="o"/>
            </a:pPr>
            <a:r>
              <a:rPr lang="en-US" sz="1100" dirty="0">
                <a:latin typeface="Comic Sans MS" panose="030F0702030302020204" pitchFamily="66" charset="0"/>
              </a:rPr>
              <a:t>Prepare children for adult life</a:t>
            </a:r>
          </a:p>
          <a:p>
            <a:pPr marL="171450" indent="-171450">
              <a:buFont typeface="Courier New" panose="02070309020205020404" pitchFamily="49" charset="0"/>
              <a:buChar char="o"/>
            </a:pPr>
            <a:r>
              <a:rPr lang="en-US" sz="1100" dirty="0">
                <a:latin typeface="Comic Sans MS" panose="030F0702030302020204" pitchFamily="66" charset="0"/>
              </a:rPr>
              <a:t>Establish and agree basic ground rules that will be followed by children and the teacher</a:t>
            </a:r>
          </a:p>
          <a:p>
            <a:pPr marL="171450" indent="-171450">
              <a:buFont typeface="Courier New" panose="02070309020205020404" pitchFamily="49" charset="0"/>
              <a:buChar char="o"/>
            </a:pPr>
            <a:r>
              <a:rPr lang="en-US" sz="1100" dirty="0">
                <a:latin typeface="Comic Sans MS" panose="030F0702030302020204" pitchFamily="66" charset="0"/>
              </a:rPr>
              <a:t>Promote positive relationships</a:t>
            </a:r>
          </a:p>
          <a:p>
            <a:pPr marL="171450" indent="-171450">
              <a:buFont typeface="Courier New" panose="02070309020205020404" pitchFamily="49" charset="0"/>
              <a:buChar char="o"/>
            </a:pPr>
            <a:r>
              <a:rPr lang="en-US" sz="1100" dirty="0">
                <a:latin typeface="Comic Sans MS" panose="030F0702030302020204" pitchFamily="66" charset="0"/>
              </a:rPr>
              <a:t>Value all contributions </a:t>
            </a:r>
          </a:p>
          <a:p>
            <a:endParaRPr lang="en-US" sz="1900" dirty="0"/>
          </a:p>
          <a:p>
            <a:endParaRPr lang="en-US" sz="2300" dirty="0"/>
          </a:p>
        </p:txBody>
      </p:sp>
    </p:spTree>
    <p:extLst>
      <p:ext uri="{BB962C8B-B14F-4D97-AF65-F5344CB8AC3E}">
        <p14:creationId xmlns:p14="http://schemas.microsoft.com/office/powerpoint/2010/main" val="393604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87" y="0"/>
            <a:ext cx="10515600" cy="1110396"/>
          </a:xfrm>
        </p:spPr>
        <p:txBody>
          <a:bodyPr>
            <a:normAutofit/>
          </a:bodyPr>
          <a:lstStyle/>
          <a:p>
            <a:r>
              <a:rPr lang="en-US" b="1" dirty="0">
                <a:solidFill>
                  <a:srgbClr val="FF0000"/>
                </a:solidFill>
                <a:latin typeface="Comic Sans MS" panose="030F0702030302020204" pitchFamily="66" charset="0"/>
              </a:rPr>
              <a:t>Relationships Education</a:t>
            </a:r>
            <a:endParaRPr lang="en-GB"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758687" y="1342395"/>
            <a:ext cx="10515600" cy="4611932"/>
          </a:xfrm>
        </p:spPr>
        <p:txBody>
          <a:bodyPr>
            <a:normAutofit/>
          </a:bodyPr>
          <a:lstStyle/>
          <a:p>
            <a:r>
              <a:rPr lang="en-US" sz="1800" dirty="0">
                <a:latin typeface="Comic Sans MS" panose="030F0702030302020204" pitchFamily="66" charset="0"/>
              </a:rPr>
              <a:t>RSE stands for: Relationships and Sex Education</a:t>
            </a:r>
          </a:p>
          <a:p>
            <a:r>
              <a:rPr lang="en-US" sz="1800" dirty="0">
                <a:latin typeface="Comic Sans MS" panose="030F0702030302020204" pitchFamily="66" charset="0"/>
              </a:rPr>
              <a:t>Relationships Education has 5 core areas of learning:</a:t>
            </a:r>
          </a:p>
          <a:p>
            <a:pPr lvl="1">
              <a:buFont typeface="Courier New" panose="02070309020205020404" pitchFamily="49" charset="0"/>
              <a:buChar char="o"/>
            </a:pPr>
            <a:r>
              <a:rPr lang="en-US" sz="1400" dirty="0">
                <a:latin typeface="Comic Sans MS" panose="030F0702030302020204" pitchFamily="66" charset="0"/>
              </a:rPr>
              <a:t>Families and people who care for me</a:t>
            </a:r>
          </a:p>
          <a:p>
            <a:pPr lvl="1">
              <a:buFont typeface="Courier New" panose="02070309020205020404" pitchFamily="49" charset="0"/>
              <a:buChar char="o"/>
            </a:pPr>
            <a:r>
              <a:rPr lang="en-US" sz="1400" dirty="0">
                <a:latin typeface="Comic Sans MS" panose="030F0702030302020204" pitchFamily="66" charset="0"/>
              </a:rPr>
              <a:t>Caring friendships</a:t>
            </a:r>
          </a:p>
          <a:p>
            <a:pPr lvl="1">
              <a:buFont typeface="Courier New" panose="02070309020205020404" pitchFamily="49" charset="0"/>
              <a:buChar char="o"/>
            </a:pPr>
            <a:r>
              <a:rPr lang="en-US" sz="1400" dirty="0">
                <a:latin typeface="Comic Sans MS" panose="030F0702030302020204" pitchFamily="66" charset="0"/>
              </a:rPr>
              <a:t>Respectful relationships</a:t>
            </a:r>
          </a:p>
          <a:p>
            <a:pPr lvl="1">
              <a:buFont typeface="Courier New" panose="02070309020205020404" pitchFamily="49" charset="0"/>
              <a:buChar char="o"/>
            </a:pPr>
            <a:r>
              <a:rPr lang="en-US" sz="1400" dirty="0">
                <a:latin typeface="Comic Sans MS" panose="030F0702030302020204" pitchFamily="66" charset="0"/>
              </a:rPr>
              <a:t>Online relationships</a:t>
            </a:r>
          </a:p>
          <a:p>
            <a:pPr lvl="1">
              <a:buFont typeface="Courier New" panose="02070309020205020404" pitchFamily="49" charset="0"/>
              <a:buChar char="o"/>
            </a:pPr>
            <a:r>
              <a:rPr lang="en-US" sz="1400" dirty="0">
                <a:latin typeface="Comic Sans MS" panose="030F0702030302020204" pitchFamily="66" charset="0"/>
              </a:rPr>
              <a:t>Being safe</a:t>
            </a:r>
            <a:endParaRPr lang="en-US" sz="3200" dirty="0">
              <a:latin typeface="Comic Sans MS" panose="030F0702030302020204" pitchFamily="66" charset="0"/>
            </a:endParaRPr>
          </a:p>
          <a:p>
            <a:endParaRPr lang="en-US" sz="1900" dirty="0"/>
          </a:p>
        </p:txBody>
      </p:sp>
    </p:spTree>
    <p:extLst>
      <p:ext uri="{BB962C8B-B14F-4D97-AF65-F5344CB8AC3E}">
        <p14:creationId xmlns:p14="http://schemas.microsoft.com/office/powerpoint/2010/main" val="293336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22" y="-27173"/>
            <a:ext cx="10515600" cy="1110396"/>
          </a:xfrm>
        </p:spPr>
        <p:txBody>
          <a:bodyPr>
            <a:normAutofit/>
          </a:bodyPr>
          <a:lstStyle/>
          <a:p>
            <a:r>
              <a:rPr lang="en-US" b="1" dirty="0">
                <a:latin typeface="Comic Sans MS" panose="030F0702030302020204" pitchFamily="66" charset="0"/>
              </a:rPr>
              <a:t>Relationships &amp; health education</a:t>
            </a:r>
            <a:endParaRPr lang="en-GB" b="1" dirty="0">
              <a:latin typeface="Comic Sans MS" panose="030F0702030302020204" pitchFamily="66" charset="0"/>
            </a:endParaRPr>
          </a:p>
        </p:txBody>
      </p:sp>
      <p:sp>
        <p:nvSpPr>
          <p:cNvPr id="3" name="Content Placeholder 2"/>
          <p:cNvSpPr>
            <a:spLocks noGrp="1"/>
          </p:cNvSpPr>
          <p:nvPr>
            <p:ph idx="1"/>
          </p:nvPr>
        </p:nvSpPr>
        <p:spPr>
          <a:xfrm>
            <a:off x="126498" y="2183096"/>
            <a:ext cx="1875690" cy="4611932"/>
          </a:xfrm>
        </p:spPr>
        <p:txBody>
          <a:bodyPr>
            <a:normAutofit/>
          </a:bodyPr>
          <a:lstStyle/>
          <a:p>
            <a:pPr marL="0" indent="0">
              <a:buNone/>
            </a:pPr>
            <a:r>
              <a:rPr lang="en-US" sz="2200" dirty="0">
                <a:latin typeface="Arial" panose="020B0604020202020204" pitchFamily="34" charset="0"/>
                <a:cs typeface="Arial" panose="020B0604020202020204" pitchFamily="34" charset="0"/>
              </a:rPr>
              <a:t>There is some cross over between relationships education and health education</a:t>
            </a:r>
          </a:p>
          <a:p>
            <a:pPr marL="0" indent="0">
              <a:buNone/>
            </a:pPr>
            <a:endParaRPr lang="en-US" sz="2400" dirty="0"/>
          </a:p>
        </p:txBody>
      </p:sp>
      <p:graphicFrame>
        <p:nvGraphicFramePr>
          <p:cNvPr id="11" name="Table 10"/>
          <p:cNvGraphicFramePr>
            <a:graphicFrameLocks noGrp="1"/>
          </p:cNvGraphicFramePr>
          <p:nvPr/>
        </p:nvGraphicFramePr>
        <p:xfrm>
          <a:off x="2002188" y="1324767"/>
          <a:ext cx="9750670" cy="5228717"/>
        </p:xfrm>
        <a:graphic>
          <a:graphicData uri="http://schemas.openxmlformats.org/drawingml/2006/table">
            <a:tbl>
              <a:tblPr firstRow="1" bandRow="1">
                <a:tableStyleId>{5C22544A-7EE6-4342-B048-85BDC9FD1C3A}</a:tableStyleId>
              </a:tblPr>
              <a:tblGrid>
                <a:gridCol w="4875335">
                  <a:extLst>
                    <a:ext uri="{9D8B030D-6E8A-4147-A177-3AD203B41FA5}">
                      <a16:colId xmlns:a16="http://schemas.microsoft.com/office/drawing/2014/main" val="3353393954"/>
                    </a:ext>
                  </a:extLst>
                </a:gridCol>
                <a:gridCol w="4875335">
                  <a:extLst>
                    <a:ext uri="{9D8B030D-6E8A-4147-A177-3AD203B41FA5}">
                      <a16:colId xmlns:a16="http://schemas.microsoft.com/office/drawing/2014/main" val="2442022047"/>
                    </a:ext>
                  </a:extLst>
                </a:gridCol>
              </a:tblGrid>
              <a:tr h="370840">
                <a:tc>
                  <a:txBody>
                    <a:bodyPr/>
                    <a:lstStyle/>
                    <a:p>
                      <a:pPr>
                        <a:spcAft>
                          <a:spcPts val="0"/>
                        </a:spcAft>
                      </a:pPr>
                      <a:r>
                        <a:rPr lang="en-GB" sz="2000" b="1" dirty="0">
                          <a:solidFill>
                            <a:srgbClr val="C00000"/>
                          </a:solidFill>
                          <a:effectLst/>
                          <a:latin typeface="Arial" panose="020B0604020202020204" pitchFamily="34" charset="0"/>
                          <a:ea typeface="Calibri"/>
                          <a:cs typeface="Arial" panose="020B0604020202020204" pitchFamily="34" charset="0"/>
                        </a:rPr>
                        <a:t>Relationships Education</a:t>
                      </a:r>
                      <a:endParaRPr lang="en-GB" sz="2000" dirty="0">
                        <a:solidFill>
                          <a:srgbClr val="C00000"/>
                        </a:solidFill>
                        <a:effectLst/>
                        <a:latin typeface="Arial" panose="020B0604020202020204" pitchFamily="34" charset="0"/>
                        <a:ea typeface="Calibri"/>
                        <a:cs typeface="Arial" panose="020B0604020202020204" pitchFamily="34" charset="0"/>
                      </a:endParaRPr>
                    </a:p>
                  </a:txBody>
                  <a:tcPr marL="68577" marR="68577" marT="0" marB="0"/>
                </a:tc>
                <a:tc>
                  <a:txBody>
                    <a:bodyPr/>
                    <a:lstStyle/>
                    <a:p>
                      <a:pPr>
                        <a:spcAft>
                          <a:spcPts val="0"/>
                        </a:spcAft>
                      </a:pPr>
                      <a:r>
                        <a:rPr lang="en-GB" sz="2000" b="1" dirty="0">
                          <a:solidFill>
                            <a:srgbClr val="C00000"/>
                          </a:solidFill>
                          <a:effectLst/>
                          <a:latin typeface="Arial" panose="020B0604020202020204" pitchFamily="34" charset="0"/>
                          <a:ea typeface="Calibri"/>
                          <a:cs typeface="Arial" panose="020B0604020202020204" pitchFamily="34" charset="0"/>
                        </a:rPr>
                        <a:t>Health Education</a:t>
                      </a:r>
                      <a:endParaRPr lang="en-GB" sz="2000" dirty="0">
                        <a:solidFill>
                          <a:srgbClr val="C00000"/>
                        </a:solidFill>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662481392"/>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Families and people who </a:t>
                      </a:r>
                    </a:p>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care for me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Mental Wellbeing</a:t>
                      </a:r>
                    </a:p>
                  </a:txBody>
                  <a:tcPr marL="68577" marR="68577" marT="0" marB="0"/>
                </a:tc>
                <a:extLst>
                  <a:ext uri="{0D108BD9-81ED-4DB2-BD59-A6C34878D82A}">
                    <a16:rowId xmlns:a16="http://schemas.microsoft.com/office/drawing/2014/main" val="2771767110"/>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Caring friendships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Internet safety and harms</a:t>
                      </a:r>
                    </a:p>
                  </a:txBody>
                  <a:tcPr marL="68577" marR="68577" marT="0" marB="0"/>
                </a:tc>
                <a:extLst>
                  <a:ext uri="{0D108BD9-81ED-4DB2-BD59-A6C34878D82A}">
                    <a16:rowId xmlns:a16="http://schemas.microsoft.com/office/drawing/2014/main" val="3128190446"/>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Respectful relationships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Physical health and fitness</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2288712534"/>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Online relationships </a:t>
                      </a:r>
                    </a:p>
                    <a:p>
                      <a:pPr>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Healthy eating</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3011711949"/>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Being safe </a:t>
                      </a:r>
                    </a:p>
                    <a:p>
                      <a:pPr marL="228600">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 </a:t>
                      </a:r>
                    </a:p>
                  </a:txBody>
                  <a:tcPr marL="68577" marR="68577" marT="0" marB="0"/>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Drugs, alcohol and tobacco</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1576298358"/>
                  </a:ext>
                </a:extLst>
              </a:tr>
              <a:tr h="370840">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Non-mandatory Sex Education – </a:t>
                      </a:r>
                    </a:p>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children will have the ‘right to be excused’ </a:t>
                      </a:r>
                    </a:p>
                  </a:txBody>
                  <a:tcPr marL="68577" marR="68577" marT="0" marB="0"/>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Health and prevention</a:t>
                      </a:r>
                    </a:p>
                  </a:txBody>
                  <a:tcPr marL="68577" marR="68577" marT="0" marB="0"/>
                </a:tc>
                <a:extLst>
                  <a:ext uri="{0D108BD9-81ED-4DB2-BD59-A6C34878D82A}">
                    <a16:rowId xmlns:a16="http://schemas.microsoft.com/office/drawing/2014/main" val="932603941"/>
                  </a:ext>
                </a:extLst>
              </a:tr>
              <a:tr h="370840">
                <a:tc>
                  <a:txBody>
                    <a:bodyPr/>
                    <a:lstStyle/>
                    <a:p>
                      <a:endParaRPr lang="en-GB" sz="1800"/>
                    </a:p>
                  </a:txBody>
                  <a:tcPr/>
                </a:tc>
                <a:tc>
                  <a:txBody>
                    <a:bodyPr/>
                    <a:lstStyle/>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Basic first aid</a:t>
                      </a:r>
                      <a:endParaRPr lang="en-GB" sz="1800" dirty="0">
                        <a:effectLst/>
                        <a:latin typeface="Arial" panose="020B0604020202020204" pitchFamily="34" charset="0"/>
                        <a:ea typeface="Calibri"/>
                        <a:cs typeface="Arial" panose="020B0604020202020204" pitchFamily="34" charset="0"/>
                      </a:endParaRPr>
                    </a:p>
                    <a:p>
                      <a:pPr>
                        <a:lnSpc>
                          <a:spcPct val="115000"/>
                        </a:lnSpc>
                        <a:spcAft>
                          <a:spcPts val="0"/>
                        </a:spcAft>
                      </a:pPr>
                      <a:r>
                        <a:rPr lang="en-GB" sz="1800" dirty="0">
                          <a:solidFill>
                            <a:srgbClr val="000000"/>
                          </a:solidFill>
                          <a:effectLst/>
                          <a:latin typeface="Arial" panose="020B0604020202020204" pitchFamily="34" charset="0"/>
                          <a:ea typeface="Calibri"/>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4266643887"/>
                  </a:ext>
                </a:extLst>
              </a:tr>
              <a:tr h="370840">
                <a:tc>
                  <a:txBody>
                    <a:bodyPr/>
                    <a:lstStyle/>
                    <a:p>
                      <a:endParaRPr lang="en-GB" sz="1800"/>
                    </a:p>
                  </a:txBody>
                  <a:tcPr/>
                </a:tc>
                <a:tc>
                  <a:txBody>
                    <a:bodyPr/>
                    <a:lstStyle/>
                    <a:p>
                      <a:pPr>
                        <a:lnSpc>
                          <a:spcPct val="115000"/>
                        </a:lnSpc>
                        <a:spcAft>
                          <a:spcPts val="0"/>
                        </a:spcAft>
                      </a:pPr>
                      <a:r>
                        <a:rPr lang="en-GB" sz="1800" dirty="0">
                          <a:solidFill>
                            <a:srgbClr val="0070C0"/>
                          </a:solidFill>
                          <a:effectLst/>
                          <a:latin typeface="Arial" panose="020B0604020202020204" pitchFamily="34" charset="0"/>
                          <a:ea typeface="Calibri"/>
                          <a:cs typeface="Arial" panose="020B0604020202020204" pitchFamily="34" charset="0"/>
                        </a:rPr>
                        <a:t>Changing adolescent body, including</a:t>
                      </a:r>
                      <a:r>
                        <a:rPr lang="en-GB" sz="1800" baseline="0" dirty="0">
                          <a:solidFill>
                            <a:srgbClr val="0070C0"/>
                          </a:solidFill>
                          <a:effectLst/>
                          <a:latin typeface="Arial" panose="020B0604020202020204" pitchFamily="34" charset="0"/>
                          <a:ea typeface="Calibri"/>
                          <a:cs typeface="Arial" panose="020B0604020202020204" pitchFamily="34" charset="0"/>
                        </a:rPr>
                        <a:t> puberty</a:t>
                      </a:r>
                      <a:r>
                        <a:rPr lang="en-GB" sz="1800" dirty="0">
                          <a:solidFill>
                            <a:srgbClr val="000000"/>
                          </a:solidFill>
                          <a:effectLst/>
                          <a:latin typeface="Arial" panose="020B0604020202020204" pitchFamily="34" charset="0"/>
                          <a:ea typeface="Calibri"/>
                          <a:cs typeface="Arial" panose="020B0604020202020204" pitchFamily="34" charset="0"/>
                        </a:rPr>
                        <a:t> </a:t>
                      </a:r>
                      <a:endParaRPr lang="en-GB" sz="1800" dirty="0">
                        <a:effectLst/>
                        <a:latin typeface="Arial" panose="020B0604020202020204" pitchFamily="34" charset="0"/>
                        <a:ea typeface="Calibri"/>
                        <a:cs typeface="Arial" panose="020B0604020202020204" pitchFamily="34" charset="0"/>
                      </a:endParaRPr>
                    </a:p>
                  </a:txBody>
                  <a:tcPr marL="68577" marR="68577" marT="0" marB="0"/>
                </a:tc>
                <a:extLst>
                  <a:ext uri="{0D108BD9-81ED-4DB2-BD59-A6C34878D82A}">
                    <a16:rowId xmlns:a16="http://schemas.microsoft.com/office/drawing/2014/main" val="2891566548"/>
                  </a:ext>
                </a:extLst>
              </a:tr>
            </a:tbl>
          </a:graphicData>
        </a:graphic>
      </p:graphicFrame>
    </p:spTree>
    <p:extLst>
      <p:ext uri="{BB962C8B-B14F-4D97-AF65-F5344CB8AC3E}">
        <p14:creationId xmlns:p14="http://schemas.microsoft.com/office/powerpoint/2010/main" val="393617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593188"/>
          </a:xfrm>
        </p:spPr>
        <p:txBody>
          <a:bodyPr>
            <a:normAutofit/>
          </a:bodyPr>
          <a:lstStyle/>
          <a:p>
            <a:r>
              <a:rPr lang="en-US" sz="2400" b="1" dirty="0">
                <a:solidFill>
                  <a:srgbClr val="FF0000"/>
                </a:solidFill>
                <a:latin typeface="Comic Sans MS" panose="030F0702030302020204" pitchFamily="66" charset="0"/>
              </a:rPr>
              <a:t>The RSE curriculum at All Saints will:</a:t>
            </a:r>
            <a:endParaRPr lang="en-GB" sz="2400"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8200" y="1617786"/>
            <a:ext cx="10515600" cy="4791806"/>
          </a:xfrm>
        </p:spPr>
        <p:txBody>
          <a:bodyPr>
            <a:normAutofit/>
          </a:bodyPr>
          <a:lstStyle/>
          <a:p>
            <a:pPr marL="457200" indent="-457200">
              <a:buFont typeface="Wingdings" panose="05000000000000000000" pitchFamily="2" charset="2"/>
              <a:buChar char="Ø"/>
            </a:pPr>
            <a:r>
              <a:rPr lang="en-GB" sz="1600" dirty="0">
                <a:latin typeface="Comic Sans MS" panose="030F0702030302020204" pitchFamily="66" charset="0"/>
              </a:rPr>
              <a:t>Be linked to the statutory National Curriculum and the EYFS framework</a:t>
            </a:r>
          </a:p>
          <a:p>
            <a:pPr marL="457200" indent="-457200">
              <a:buFont typeface="Wingdings" panose="05000000000000000000" pitchFamily="2" charset="2"/>
              <a:buChar char="Ø"/>
            </a:pPr>
            <a:r>
              <a:rPr lang="en-GB" sz="1600" dirty="0">
                <a:latin typeface="Comic Sans MS" panose="030F0702030302020204" pitchFamily="66" charset="0"/>
              </a:rPr>
              <a:t>Adhere to the Equality Act 2010</a:t>
            </a:r>
          </a:p>
          <a:p>
            <a:pPr marL="457200" indent="-457200">
              <a:buFont typeface="Wingdings" panose="05000000000000000000" pitchFamily="2" charset="2"/>
              <a:buChar char="Ø"/>
            </a:pPr>
            <a:r>
              <a:rPr lang="en-GB" sz="1600" dirty="0">
                <a:latin typeface="Comic Sans MS" panose="030F0702030302020204" pitchFamily="66" charset="0"/>
              </a:rPr>
              <a:t>Adhere to the Statutory RSE Guidance 2020</a:t>
            </a:r>
          </a:p>
          <a:p>
            <a:pPr marL="457200" indent="-457200">
              <a:buFont typeface="Wingdings" panose="05000000000000000000" pitchFamily="2" charset="2"/>
              <a:buChar char="Ø"/>
            </a:pPr>
            <a:r>
              <a:rPr lang="en-GB" sz="1600" dirty="0">
                <a:latin typeface="Comic Sans MS" panose="030F0702030302020204" pitchFamily="66" charset="0"/>
              </a:rPr>
              <a:t>Reflect Ofsted expectations regarding tolerance and equality</a:t>
            </a:r>
          </a:p>
          <a:p>
            <a:pPr marL="457200" indent="-457200">
              <a:buFont typeface="Wingdings" panose="05000000000000000000" pitchFamily="2" charset="2"/>
              <a:buChar char="Ø"/>
            </a:pPr>
            <a:r>
              <a:rPr lang="en-GB" sz="1600" dirty="0">
                <a:latin typeface="Comic Sans MS" panose="030F0702030302020204" pitchFamily="66" charset="0"/>
              </a:rPr>
              <a:t>Be focused on how to maintain positive friendships/relationships</a:t>
            </a:r>
          </a:p>
          <a:p>
            <a:pPr marL="457200" indent="-457200">
              <a:buFont typeface="Wingdings" panose="05000000000000000000" pitchFamily="2" charset="2"/>
              <a:buChar char="Ø"/>
            </a:pPr>
            <a:r>
              <a:rPr lang="en-US" sz="1600" dirty="0">
                <a:latin typeface="Comic Sans MS" panose="030F0702030302020204" pitchFamily="66" charset="0"/>
              </a:rPr>
              <a:t>Include some elements of sex education</a:t>
            </a:r>
          </a:p>
          <a:p>
            <a:pPr marL="0" indent="0">
              <a:buNone/>
            </a:pPr>
            <a:endParaRPr lang="en-GB" dirty="0"/>
          </a:p>
        </p:txBody>
      </p:sp>
    </p:spTree>
    <p:extLst>
      <p:ext uri="{BB962C8B-B14F-4D97-AF65-F5344CB8AC3E}">
        <p14:creationId xmlns:p14="http://schemas.microsoft.com/office/powerpoint/2010/main" val="336186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28" y="0"/>
            <a:ext cx="10515600" cy="1110396"/>
          </a:xfrm>
        </p:spPr>
        <p:txBody>
          <a:bodyPr>
            <a:normAutofit/>
          </a:bodyPr>
          <a:lstStyle/>
          <a:p>
            <a:r>
              <a:rPr lang="en-US" b="1" dirty="0">
                <a:latin typeface="Comic Sans MS" panose="030F0702030302020204" pitchFamily="66" charset="0"/>
              </a:rPr>
              <a:t>EYFS – Where Relationships Education fits in</a:t>
            </a:r>
            <a:endParaRPr lang="en-GB" b="1" dirty="0">
              <a:latin typeface="Comic Sans MS" panose="030F0702030302020204" pitchFamily="66" charset="0"/>
            </a:endParaRPr>
          </a:p>
        </p:txBody>
      </p:sp>
      <p:sp>
        <p:nvSpPr>
          <p:cNvPr id="3" name="Content Placeholder 2"/>
          <p:cNvSpPr>
            <a:spLocks noGrp="1"/>
          </p:cNvSpPr>
          <p:nvPr>
            <p:ph idx="1"/>
          </p:nvPr>
        </p:nvSpPr>
        <p:spPr>
          <a:xfrm>
            <a:off x="838200" y="1485900"/>
            <a:ext cx="10515600" cy="5134708"/>
          </a:xfrm>
        </p:spPr>
        <p:txBody>
          <a:bodyPr>
            <a:normAutofit fontScale="25000" lnSpcReduction="20000"/>
          </a:bodyPr>
          <a:lstStyle/>
          <a:p>
            <a:r>
              <a:rPr lang="en-GB" sz="3600" dirty="0">
                <a:latin typeface="Comic Sans MS" panose="030F0702030302020204" pitchFamily="66" charset="0"/>
              </a:rPr>
              <a:t>Building relationships:</a:t>
            </a:r>
          </a:p>
          <a:p>
            <a:pPr lvl="1"/>
            <a:r>
              <a:rPr lang="en-US" sz="3600" dirty="0">
                <a:latin typeface="Comic Sans MS" panose="030F0702030302020204" pitchFamily="66" charset="0"/>
              </a:rPr>
              <a:t>Work and play cooperatively and take turns with others.</a:t>
            </a:r>
          </a:p>
          <a:p>
            <a:pPr lvl="1"/>
            <a:r>
              <a:rPr lang="en-US" sz="3600" dirty="0">
                <a:latin typeface="Comic Sans MS" panose="030F0702030302020204" pitchFamily="66" charset="0"/>
              </a:rPr>
              <a:t>Form positive attachments to adults and friendships with peers.</a:t>
            </a:r>
          </a:p>
          <a:p>
            <a:pPr lvl="1"/>
            <a:r>
              <a:rPr lang="en-US" sz="3600" dirty="0">
                <a:latin typeface="Comic Sans MS" panose="030F0702030302020204" pitchFamily="66" charset="0"/>
              </a:rPr>
              <a:t>Show sensitivity to their own and to others’ needs.</a:t>
            </a:r>
          </a:p>
          <a:p>
            <a:r>
              <a:rPr lang="en-US" sz="3600" dirty="0">
                <a:latin typeface="Comic Sans MS" panose="030F0702030302020204" pitchFamily="66" charset="0"/>
              </a:rPr>
              <a:t>Managing self:</a:t>
            </a:r>
          </a:p>
          <a:p>
            <a:pPr lvl="1"/>
            <a:r>
              <a:rPr lang="en-US" sz="3600" dirty="0">
                <a:latin typeface="Comic Sans MS" panose="030F0702030302020204" pitchFamily="66" charset="0"/>
              </a:rPr>
              <a:t>Be confident to try new activities and show independence, resilience, and perseverance in the face of challenge.</a:t>
            </a:r>
          </a:p>
          <a:p>
            <a:pPr lvl="1"/>
            <a:r>
              <a:rPr lang="en-US" sz="3600" dirty="0">
                <a:latin typeface="Comic Sans MS" panose="030F0702030302020204" pitchFamily="66" charset="0"/>
              </a:rPr>
              <a:t>Explain the reasons for rules, know right from wrong and try to behave accordingly.</a:t>
            </a:r>
          </a:p>
          <a:p>
            <a:pPr lvl="1"/>
            <a:r>
              <a:rPr lang="en-US" sz="3600" dirty="0">
                <a:latin typeface="Comic Sans MS" panose="030F0702030302020204" pitchFamily="66" charset="0"/>
              </a:rPr>
              <a:t>Manage their own basic hygiene and personal needs, including dressing, going to the toilet, and understanding the importance of healthy food choices.</a:t>
            </a:r>
          </a:p>
          <a:p>
            <a:r>
              <a:rPr lang="en-US" sz="3600" dirty="0">
                <a:latin typeface="Comic Sans MS" panose="030F0702030302020204" pitchFamily="66" charset="0"/>
              </a:rPr>
              <a:t>Self regulation:</a:t>
            </a:r>
          </a:p>
          <a:p>
            <a:pPr lvl="1"/>
            <a:r>
              <a:rPr lang="en-US" sz="3600" dirty="0">
                <a:latin typeface="Comic Sans MS" panose="030F0702030302020204" pitchFamily="66" charset="0"/>
              </a:rPr>
              <a:t>Show an understanding of their own feelings and those of others and begin to regulate their </a:t>
            </a:r>
            <a:r>
              <a:rPr lang="en-US" sz="3600" dirty="0" err="1">
                <a:latin typeface="Comic Sans MS" panose="030F0702030302020204" pitchFamily="66" charset="0"/>
              </a:rPr>
              <a:t>behaviour</a:t>
            </a:r>
            <a:r>
              <a:rPr lang="en-US" sz="3600" dirty="0">
                <a:latin typeface="Comic Sans MS" panose="030F0702030302020204" pitchFamily="66" charset="0"/>
              </a:rPr>
              <a:t> accordingly.</a:t>
            </a:r>
          </a:p>
          <a:p>
            <a:pPr lvl="1"/>
            <a:r>
              <a:rPr lang="en-US" sz="3600" dirty="0">
                <a:latin typeface="Comic Sans MS" panose="030F0702030302020204" pitchFamily="66" charset="0"/>
              </a:rPr>
              <a:t>Set and work towards simple goals, being able to wait for what they want and control their immediate impulses when appropriate.</a:t>
            </a:r>
          </a:p>
          <a:p>
            <a:pPr lvl="1"/>
            <a:r>
              <a:rPr lang="en-US" sz="3600" dirty="0">
                <a:latin typeface="Comic Sans MS" panose="030F0702030302020204" pitchFamily="66" charset="0"/>
              </a:rPr>
              <a:t>Give focused attention to what the teacher says, responding appropriately even when engaged in activity, and show an ability to follow instructions involving several ideas or actions</a:t>
            </a:r>
            <a:r>
              <a:rPr lang="en-US" dirty="0"/>
              <a:t>.</a:t>
            </a:r>
          </a:p>
          <a:p>
            <a:endParaRPr lang="en-GB" dirty="0"/>
          </a:p>
        </p:txBody>
      </p:sp>
    </p:spTree>
    <p:extLst>
      <p:ext uri="{BB962C8B-B14F-4D97-AF65-F5344CB8AC3E}">
        <p14:creationId xmlns:p14="http://schemas.microsoft.com/office/powerpoint/2010/main" val="280200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71" y="0"/>
            <a:ext cx="10515600" cy="1110396"/>
          </a:xfrm>
        </p:spPr>
        <p:txBody>
          <a:bodyPr>
            <a:normAutofit/>
          </a:bodyPr>
          <a:lstStyle/>
          <a:p>
            <a:r>
              <a:rPr lang="en-US" b="1" dirty="0">
                <a:latin typeface="Comic Sans MS" panose="030F0702030302020204" pitchFamily="66" charset="0"/>
              </a:rPr>
              <a:t>EYFS – Where Relationships Education fits in</a:t>
            </a:r>
            <a:endParaRPr lang="en-GB" b="1" dirty="0">
              <a:latin typeface="Comic Sans MS" panose="030F0702030302020204" pitchFamily="66" charset="0"/>
            </a:endParaRPr>
          </a:p>
        </p:txBody>
      </p:sp>
      <p:sp>
        <p:nvSpPr>
          <p:cNvPr id="3" name="Content Placeholder 2"/>
          <p:cNvSpPr>
            <a:spLocks noGrp="1"/>
          </p:cNvSpPr>
          <p:nvPr>
            <p:ph idx="1"/>
          </p:nvPr>
        </p:nvSpPr>
        <p:spPr>
          <a:xfrm>
            <a:off x="838200" y="1485900"/>
            <a:ext cx="10515600" cy="5134708"/>
          </a:xfrm>
        </p:spPr>
        <p:txBody>
          <a:bodyPr>
            <a:normAutofit/>
          </a:bodyPr>
          <a:lstStyle/>
          <a:p>
            <a:r>
              <a:rPr lang="en-US" sz="2400" dirty="0"/>
              <a:t>The natural world</a:t>
            </a:r>
          </a:p>
          <a:p>
            <a:pPr lvl="1"/>
            <a:r>
              <a:rPr lang="en-US" dirty="0"/>
              <a:t>Explore the natural world around them, making observations and drawing pictures of animals and plants.</a:t>
            </a:r>
          </a:p>
          <a:p>
            <a:pPr lvl="1"/>
            <a:r>
              <a:rPr lang="en-US" dirty="0"/>
              <a:t>Know some similarities and differences between the natural world around them and contrasting environments, drawing on their experiences and what has been read in class.</a:t>
            </a:r>
          </a:p>
          <a:p>
            <a:pPr lvl="1"/>
            <a:r>
              <a:rPr lang="en-US" dirty="0"/>
              <a:t>Understand some important processes and changes in the natural world around them, including the seasons and changing states of matter.</a:t>
            </a:r>
          </a:p>
          <a:p>
            <a:endParaRPr lang="en-GB" dirty="0"/>
          </a:p>
        </p:txBody>
      </p:sp>
    </p:spTree>
    <p:extLst>
      <p:ext uri="{BB962C8B-B14F-4D97-AF65-F5344CB8AC3E}">
        <p14:creationId xmlns:p14="http://schemas.microsoft.com/office/powerpoint/2010/main" val="219781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589" y="0"/>
            <a:ext cx="10515600" cy="1110396"/>
          </a:xfrm>
        </p:spPr>
        <p:txBody>
          <a:bodyPr>
            <a:normAutofit/>
          </a:bodyPr>
          <a:lstStyle/>
          <a:p>
            <a:r>
              <a:rPr lang="en-US" sz="2400" b="1" dirty="0">
                <a:solidFill>
                  <a:srgbClr val="FF0000"/>
                </a:solidFill>
                <a:latin typeface="Comic Sans MS" panose="030F0702030302020204" pitchFamily="66" charset="0"/>
              </a:rPr>
              <a:t>National Science Curriculum</a:t>
            </a:r>
            <a:endParaRPr lang="en-GB" sz="2400"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774589" y="1247195"/>
            <a:ext cx="10515600" cy="4595813"/>
          </a:xfrm>
        </p:spPr>
        <p:txBody>
          <a:bodyPr>
            <a:noAutofit/>
          </a:bodyPr>
          <a:lstStyle/>
          <a:p>
            <a:r>
              <a:rPr lang="en-US" sz="1800" dirty="0"/>
              <a:t>Year 1 - Identify, name, draw and label the basic parts of the human body and say which part of the body is associated with each sense.</a:t>
            </a:r>
          </a:p>
          <a:p>
            <a:r>
              <a:rPr lang="en-US" sz="1800" dirty="0"/>
              <a:t>Year 2 - Notice that animals, including humans, have offspring which grow into adults.</a:t>
            </a:r>
          </a:p>
          <a:p>
            <a:r>
              <a:rPr lang="en-US" sz="1800" dirty="0"/>
              <a:t>Year 5 - describe the differences in the life cycles of a mammal, an amphibian, an insect and a bird. </a:t>
            </a:r>
          </a:p>
          <a:p>
            <a:r>
              <a:rPr lang="en-US" sz="1800" dirty="0"/>
              <a:t>Year 5 - describe the life process of reproduction in some plants and animals.</a:t>
            </a:r>
          </a:p>
          <a:p>
            <a:r>
              <a:rPr lang="en-US" sz="1800" dirty="0"/>
              <a:t>Year 5 - describe the changes as humans develop to old age. </a:t>
            </a:r>
            <a:r>
              <a:rPr lang="en-US" sz="1800" i="1" dirty="0"/>
              <a:t>(They should learn about the changes experienced in puberty.)</a:t>
            </a:r>
          </a:p>
          <a:p>
            <a:r>
              <a:rPr lang="en-GB" sz="1800" dirty="0"/>
              <a:t>Year 6 - </a:t>
            </a:r>
            <a:r>
              <a:rPr lang="en-US" sz="1800" dirty="0" err="1"/>
              <a:t>recognise</a:t>
            </a:r>
            <a:r>
              <a:rPr lang="en-US" sz="1800" dirty="0"/>
              <a:t> that living things produce offspring of the same kind, but normally offspring vary and are not identical to their parents.</a:t>
            </a:r>
          </a:p>
        </p:txBody>
      </p:sp>
    </p:spTree>
    <p:extLst>
      <p:ext uri="{BB962C8B-B14F-4D97-AF65-F5344CB8AC3E}">
        <p14:creationId xmlns:p14="http://schemas.microsoft.com/office/powerpoint/2010/main" val="236697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585568"/>
          </a:xfrm>
        </p:spPr>
        <p:txBody>
          <a:bodyPr/>
          <a:lstStyle/>
          <a:p>
            <a:r>
              <a:rPr lang="en-US" b="1" dirty="0">
                <a:solidFill>
                  <a:srgbClr val="FF0000"/>
                </a:solidFill>
                <a:latin typeface="Comic Sans MS" panose="030F0702030302020204" pitchFamily="66" charset="0"/>
              </a:rPr>
              <a:t>Why will we teach sex education?</a:t>
            </a:r>
            <a:endParaRPr lang="en-GB"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8200" y="1623401"/>
            <a:ext cx="10515600" cy="4513629"/>
          </a:xfrm>
        </p:spPr>
        <p:txBody>
          <a:bodyPr>
            <a:noAutofit/>
          </a:bodyPr>
          <a:lstStyle/>
          <a:p>
            <a:r>
              <a:rPr lang="en-US" sz="1800" dirty="0"/>
              <a:t>Children should know the correct terminology and vocabulary for their body parts. Children should know about their bodies and should be able to talk in confidence about what they are feeling / experiencing. This is especially crucial for safeguarding purposes. </a:t>
            </a:r>
          </a:p>
          <a:p>
            <a:r>
              <a:rPr lang="en-US" sz="1800" dirty="0"/>
              <a:t>As sex education is not compulsory, parents can choose to withdraw their child from sex education lessons. </a:t>
            </a:r>
          </a:p>
          <a:p>
            <a:r>
              <a:rPr lang="en-US" sz="1800" dirty="0"/>
              <a:t>The Science National Curriculum also teaches aspects of sex education – growing and changing, life cycles, reproduction. As this is part of the National Curriculum, this is compulsory. Parents cannot withdraw children from Science lessons</a:t>
            </a:r>
            <a:r>
              <a:rPr lang="en-US" sz="2400" dirty="0"/>
              <a:t>. </a:t>
            </a:r>
          </a:p>
          <a:p>
            <a:endParaRPr lang="en-US" sz="2300" dirty="0"/>
          </a:p>
          <a:p>
            <a:endParaRPr lang="en-US" sz="2300" dirty="0"/>
          </a:p>
        </p:txBody>
      </p:sp>
    </p:spTree>
    <p:extLst>
      <p:ext uri="{BB962C8B-B14F-4D97-AF65-F5344CB8AC3E}">
        <p14:creationId xmlns:p14="http://schemas.microsoft.com/office/powerpoint/2010/main" val="276095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562708"/>
          </a:xfrm>
        </p:spPr>
        <p:txBody>
          <a:bodyPr>
            <a:normAutofit/>
          </a:bodyPr>
          <a:lstStyle/>
          <a:p>
            <a:r>
              <a:rPr lang="en-US" sz="2400" b="1" dirty="0">
                <a:solidFill>
                  <a:srgbClr val="FF0000"/>
                </a:solidFill>
                <a:latin typeface="Comic Sans MS" panose="030F0702030302020204" pitchFamily="66" charset="0"/>
              </a:rPr>
              <a:t>The Government’s view on sex education</a:t>
            </a:r>
            <a:endParaRPr lang="en-GB" sz="2400"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8200" y="1617786"/>
            <a:ext cx="9906000" cy="4791806"/>
          </a:xfrm>
        </p:spPr>
        <p:txBody>
          <a:bodyPr>
            <a:normAutofit fontScale="92500" lnSpcReduction="10000"/>
          </a:bodyPr>
          <a:lstStyle/>
          <a:p>
            <a:r>
              <a:rPr lang="en-US" sz="1800" dirty="0">
                <a:latin typeface="Comic Sans MS" panose="030F0702030302020204" pitchFamily="66" charset="0"/>
              </a:rPr>
              <a:t>It is not compulsory for primary schools to teach sex education. However, we feel that it is important for children to know how their bodies change and develop.</a:t>
            </a:r>
          </a:p>
          <a:p>
            <a:r>
              <a:rPr lang="en-US" sz="1800" dirty="0">
                <a:latin typeface="Comic Sans MS" panose="030F0702030302020204" pitchFamily="66" charset="0"/>
              </a:rPr>
              <a:t>It is important that the transition phase before moving to secondary school supports pupils’ ongoing emotional and physical development effectively. The Department continues to recommend therefore that all primary schools should have a sex education </a:t>
            </a:r>
            <a:r>
              <a:rPr lang="en-US" sz="1800" dirty="0" err="1">
                <a:latin typeface="Comic Sans MS" panose="030F0702030302020204" pitchFamily="66" charset="0"/>
              </a:rPr>
              <a:t>programme</a:t>
            </a:r>
            <a:r>
              <a:rPr lang="en-US" sz="1800" dirty="0">
                <a:latin typeface="Comic Sans MS" panose="030F0702030302020204" pitchFamily="66" charset="0"/>
              </a:rPr>
              <a:t>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p>
          <a:p>
            <a:pPr marL="0" indent="0">
              <a:buNone/>
            </a:pPr>
            <a:r>
              <a:rPr lang="en-US" sz="1900" dirty="0"/>
              <a:t>Relationships Education, Relationships and Sex Education (RSE) and Health Education Guidance, </a:t>
            </a:r>
            <a:r>
              <a:rPr lang="en-US" sz="1900" dirty="0" err="1"/>
              <a:t>DfE</a:t>
            </a:r>
            <a:r>
              <a:rPr lang="en-US" sz="1900" dirty="0"/>
              <a:t>, 2020</a:t>
            </a:r>
          </a:p>
        </p:txBody>
      </p:sp>
      <p:pic>
        <p:nvPicPr>
          <p:cNvPr id="11" name="Content Placeholder 11"/>
          <p:cNvPicPr>
            <a:picLocks/>
          </p:cNvPicPr>
          <p:nvPr/>
        </p:nvPicPr>
        <p:blipFill rotWithShape="1">
          <a:blip r:embed="rId2"/>
          <a:srcRect l="18930" t="7315" r="64162" b="13005"/>
          <a:stretch/>
        </p:blipFill>
        <p:spPr bwMode="auto">
          <a:xfrm>
            <a:off x="10497342" y="931544"/>
            <a:ext cx="1576826" cy="24037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699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90" y="0"/>
            <a:ext cx="10515600" cy="1110396"/>
          </a:xfrm>
        </p:spPr>
        <p:txBody>
          <a:bodyPr>
            <a:normAutofit/>
          </a:bodyPr>
          <a:lstStyle/>
          <a:p>
            <a:r>
              <a:rPr lang="en-US" sz="2400" b="1" dirty="0">
                <a:solidFill>
                  <a:srgbClr val="FF0000"/>
                </a:solidFill>
                <a:latin typeface="Comic Sans MS" panose="030F0702030302020204" pitchFamily="66" charset="0"/>
              </a:rPr>
              <a:t>Why is Relationships and sex education important?</a:t>
            </a:r>
            <a:endParaRPr lang="en-GB" sz="2400"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14990" y="1349384"/>
            <a:ext cx="10515600" cy="4513629"/>
          </a:xfrm>
        </p:spPr>
        <p:txBody>
          <a:bodyPr>
            <a:noAutofit/>
          </a:bodyPr>
          <a:lstStyle/>
          <a:p>
            <a:r>
              <a:rPr lang="en-US" sz="1600" dirty="0">
                <a:latin typeface="Comic Sans MS" panose="030F0702030302020204" pitchFamily="66" charset="0"/>
              </a:rPr>
              <a:t>Children should know that positive, caring and safe relationships are key</a:t>
            </a:r>
          </a:p>
          <a:p>
            <a:r>
              <a:rPr lang="en-US" dirty="0">
                <a:latin typeface="Comic Sans MS" panose="030F0702030302020204" pitchFamily="66" charset="0"/>
              </a:rPr>
              <a:t>Puberty is starting earlier, for some children from the age of 8</a:t>
            </a:r>
          </a:p>
          <a:p>
            <a:r>
              <a:rPr lang="en-US" dirty="0">
                <a:latin typeface="Comic Sans MS" panose="030F0702030302020204" pitchFamily="66" charset="0"/>
              </a:rPr>
              <a:t>To address any unwanted misconceptions that children may have</a:t>
            </a:r>
          </a:p>
          <a:p>
            <a:r>
              <a:rPr lang="en-US" sz="1600" dirty="0">
                <a:latin typeface="Comic Sans MS" panose="030F0702030302020204" pitchFamily="66" charset="0"/>
              </a:rPr>
              <a:t>For safeguarding purposes:</a:t>
            </a:r>
          </a:p>
          <a:p>
            <a:pPr lvl="1"/>
            <a:r>
              <a:rPr lang="en-US" dirty="0">
                <a:latin typeface="Comic Sans MS" panose="030F0702030302020204" pitchFamily="66" charset="0"/>
              </a:rPr>
              <a:t>Grooming</a:t>
            </a:r>
          </a:p>
          <a:p>
            <a:pPr lvl="1"/>
            <a:r>
              <a:rPr lang="en-US" dirty="0">
                <a:latin typeface="Comic Sans MS" panose="030F0702030302020204" pitchFamily="66" charset="0"/>
              </a:rPr>
              <a:t>Child sexual exploitation</a:t>
            </a:r>
          </a:p>
          <a:p>
            <a:pPr lvl="1"/>
            <a:r>
              <a:rPr lang="en-US" dirty="0">
                <a:latin typeface="Comic Sans MS" panose="030F0702030302020204" pitchFamily="66" charset="0"/>
              </a:rPr>
              <a:t>Abuse </a:t>
            </a:r>
          </a:p>
          <a:p>
            <a:pPr lvl="1"/>
            <a:r>
              <a:rPr lang="en-US" dirty="0">
                <a:latin typeface="Comic Sans MS" panose="030F0702030302020204" pitchFamily="66" charset="0"/>
              </a:rPr>
              <a:t>Sexting </a:t>
            </a:r>
          </a:p>
          <a:p>
            <a:pPr lvl="1"/>
            <a:r>
              <a:rPr lang="en-US" dirty="0">
                <a:latin typeface="Comic Sans MS" panose="030F0702030302020204" pitchFamily="66" charset="0"/>
              </a:rPr>
              <a:t>Online pornography </a:t>
            </a:r>
          </a:p>
          <a:p>
            <a:endParaRPr lang="en-US" sz="2300" dirty="0"/>
          </a:p>
        </p:txBody>
      </p:sp>
    </p:spTree>
    <p:extLst>
      <p:ext uri="{BB962C8B-B14F-4D97-AF65-F5344CB8AC3E}">
        <p14:creationId xmlns:p14="http://schemas.microsoft.com/office/powerpoint/2010/main" val="292684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10396"/>
          </a:xfrm>
        </p:spPr>
        <p:txBody>
          <a:bodyPr>
            <a:normAutofit/>
          </a:bodyPr>
          <a:lstStyle/>
          <a:p>
            <a:r>
              <a:rPr lang="en-US" sz="3200" b="1" dirty="0"/>
              <a:t>Aims of the consultation</a:t>
            </a:r>
            <a:endParaRPr lang="en-GB" sz="3200" b="1" dirty="0"/>
          </a:p>
        </p:txBody>
      </p:sp>
      <p:sp>
        <p:nvSpPr>
          <p:cNvPr id="3" name="Content Placeholder 2"/>
          <p:cNvSpPr>
            <a:spLocks noGrp="1"/>
          </p:cNvSpPr>
          <p:nvPr>
            <p:ph idx="1"/>
          </p:nvPr>
        </p:nvSpPr>
        <p:spPr>
          <a:xfrm>
            <a:off x="692285" y="1691743"/>
            <a:ext cx="10515600" cy="4135023"/>
          </a:xfrm>
        </p:spPr>
        <p:txBody>
          <a:bodyPr>
            <a:normAutofit fontScale="92500" lnSpcReduction="10000"/>
          </a:bodyPr>
          <a:lstStyle/>
          <a:p>
            <a:pPr>
              <a:buFont typeface="Wingdings" panose="05000000000000000000" pitchFamily="2" charset="2"/>
              <a:buChar char="Ø"/>
            </a:pPr>
            <a:r>
              <a:rPr lang="en-GB" sz="3200" dirty="0"/>
              <a:t>To explain what the statutory requirements are for schools</a:t>
            </a:r>
          </a:p>
          <a:p>
            <a:pPr>
              <a:buFont typeface="Wingdings" panose="05000000000000000000" pitchFamily="2" charset="2"/>
              <a:buChar char="Ø"/>
            </a:pPr>
            <a:r>
              <a:rPr lang="en-GB" sz="3200" dirty="0"/>
              <a:t>To present the school’s policy and long term plan for RSE</a:t>
            </a:r>
          </a:p>
          <a:p>
            <a:pPr>
              <a:buFont typeface="Wingdings" panose="05000000000000000000" pitchFamily="2" charset="2"/>
              <a:buChar char="Ø"/>
            </a:pPr>
            <a:r>
              <a:rPr lang="en-GB" sz="3200" dirty="0"/>
              <a:t>To inform you of the non-statutory lessons that we propose to teach and why we propose to deliver them</a:t>
            </a:r>
          </a:p>
          <a:p>
            <a:pPr>
              <a:buFont typeface="Wingdings" panose="05000000000000000000" pitchFamily="2" charset="2"/>
              <a:buChar char="Ø"/>
            </a:pPr>
            <a:r>
              <a:rPr lang="en-US" sz="3200" dirty="0"/>
              <a:t>How we intend to deliver SCARF to children at All Saints</a:t>
            </a:r>
            <a:endParaRPr lang="en-GB" sz="3200" dirty="0"/>
          </a:p>
        </p:txBody>
      </p:sp>
    </p:spTree>
    <p:extLst>
      <p:ext uri="{BB962C8B-B14F-4D97-AF65-F5344CB8AC3E}">
        <p14:creationId xmlns:p14="http://schemas.microsoft.com/office/powerpoint/2010/main" val="2441645470"/>
      </p:ext>
    </p:extLst>
  </p:cSld>
  <p:clrMapOvr>
    <a:masterClrMapping/>
  </p:clrMapOvr>
  <mc:AlternateContent xmlns:mc="http://schemas.openxmlformats.org/markup-compatibility/2006" xmlns:p14="http://schemas.microsoft.com/office/powerpoint/2010/main">
    <mc:Choice Requires="p14">
      <p:transition spd="slow" p14:dur="2000" advTm="10349"/>
    </mc:Choice>
    <mc:Fallback xmlns="">
      <p:transition spd="slow" advTm="1034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25" y="-72171"/>
            <a:ext cx="10515600" cy="1110396"/>
          </a:xfrm>
        </p:spPr>
        <p:txBody>
          <a:bodyPr>
            <a:normAutofit/>
          </a:bodyPr>
          <a:lstStyle/>
          <a:p>
            <a:r>
              <a:rPr lang="en-US" sz="3600" b="1" dirty="0"/>
              <a:t>RSE Long term plan</a:t>
            </a:r>
            <a:endParaRPr lang="en-GB" sz="3600" b="1" dirty="0"/>
          </a:p>
        </p:txBody>
      </p:sp>
      <p:pic>
        <p:nvPicPr>
          <p:cNvPr id="12" name="Picture 11"/>
          <p:cNvPicPr>
            <a:picLocks noChangeAspect="1"/>
          </p:cNvPicPr>
          <p:nvPr/>
        </p:nvPicPr>
        <p:blipFill>
          <a:blip r:embed="rId2"/>
          <a:stretch>
            <a:fillRect/>
          </a:stretch>
        </p:blipFill>
        <p:spPr>
          <a:xfrm>
            <a:off x="1485625" y="1038225"/>
            <a:ext cx="9372600" cy="5654822"/>
          </a:xfrm>
          <a:prstGeom prst="rect">
            <a:avLst/>
          </a:prstGeom>
        </p:spPr>
      </p:pic>
    </p:spTree>
    <p:extLst>
      <p:ext uri="{BB962C8B-B14F-4D97-AF65-F5344CB8AC3E}">
        <p14:creationId xmlns:p14="http://schemas.microsoft.com/office/powerpoint/2010/main" val="161747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64" y="0"/>
            <a:ext cx="10515600" cy="1110396"/>
          </a:xfrm>
        </p:spPr>
        <p:txBody>
          <a:bodyPr>
            <a:normAutofit/>
          </a:bodyPr>
          <a:lstStyle/>
          <a:p>
            <a:r>
              <a:rPr lang="en-US" sz="2400" b="1" dirty="0">
                <a:solidFill>
                  <a:srgbClr val="FF0000"/>
                </a:solidFill>
                <a:latin typeface="Comic Sans MS" panose="030F0702030302020204" pitchFamily="66" charset="0"/>
              </a:rPr>
              <a:t>Which are the optional areas?</a:t>
            </a:r>
            <a:endParaRPr lang="en-GB" sz="2400" b="1" dirty="0">
              <a:solidFill>
                <a:srgbClr val="FF0000"/>
              </a:solidFill>
              <a:latin typeface="Comic Sans MS" panose="030F0702030302020204" pitchFamily="66"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717874684"/>
              </p:ext>
            </p:extLst>
          </p:nvPr>
        </p:nvGraphicFramePr>
        <p:xfrm>
          <a:off x="970058" y="1253196"/>
          <a:ext cx="9701185" cy="5791200"/>
        </p:xfrm>
        <a:graphic>
          <a:graphicData uri="http://schemas.openxmlformats.org/drawingml/2006/table">
            <a:tbl>
              <a:tblPr firstRow="1" firstCol="1" bandRow="1">
                <a:tableStyleId>{5C22544A-7EE6-4342-B048-85BDC9FD1C3A}</a:tableStyleId>
              </a:tblPr>
              <a:tblGrid>
                <a:gridCol w="1931193">
                  <a:extLst>
                    <a:ext uri="{9D8B030D-6E8A-4147-A177-3AD203B41FA5}">
                      <a16:colId xmlns:a16="http://schemas.microsoft.com/office/drawing/2014/main" val="1410739613"/>
                    </a:ext>
                  </a:extLst>
                </a:gridCol>
                <a:gridCol w="7769992">
                  <a:extLst>
                    <a:ext uri="{9D8B030D-6E8A-4147-A177-3AD203B41FA5}">
                      <a16:colId xmlns:a16="http://schemas.microsoft.com/office/drawing/2014/main" val="1446358618"/>
                    </a:ext>
                  </a:extLst>
                </a:gridCol>
              </a:tblGrid>
              <a:tr h="2490688">
                <a:tc>
                  <a:txBody>
                    <a:bodyPr/>
                    <a:lstStyle/>
                    <a:p>
                      <a:pPr>
                        <a:spcAft>
                          <a:spcPts val="0"/>
                        </a:spcAft>
                      </a:pPr>
                      <a:r>
                        <a:rPr lang="en-GB" sz="2400" dirty="0">
                          <a:effectLst/>
                        </a:rPr>
                        <a:t>Year 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b="0" dirty="0">
                          <a:solidFill>
                            <a:schemeClr val="tx1"/>
                          </a:solidFill>
                          <a:effectLst/>
                        </a:rPr>
                        <a:t>My Changing Body – The statutory Health Education content covered in this lesson is also addressed elsewhere. The lesson is part of our optional Sex Education programme.</a:t>
                      </a:r>
                    </a:p>
                    <a:p>
                      <a:pPr>
                        <a:spcAft>
                          <a:spcPts val="0"/>
                        </a:spcAft>
                      </a:pPr>
                      <a:r>
                        <a:rPr lang="en-GB" sz="1800" b="0" dirty="0">
                          <a:solidFill>
                            <a:schemeClr val="tx1"/>
                          </a:solidFill>
                          <a:effectLst/>
                        </a:rPr>
                        <a:t>The lesson explains how mammals (cats) grow babies (kittens) inside the mother’s womb or uterus. Mammal babies are made from 2 seeds; a female egg and a male sperm. The lesson explores what happens when the egg does not meet a sperm – the menstrual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0" i="0" kern="1200" dirty="0">
                          <a:solidFill>
                            <a:schemeClr val="accent2">
                              <a:lumMod val="75000"/>
                            </a:schemeClr>
                          </a:solidFill>
                          <a:effectLst/>
                          <a:latin typeface="+mn-lt"/>
                          <a:ea typeface="+mn-ea"/>
                          <a:cs typeface="+mn-cs"/>
                        </a:rPr>
                        <a:t> </a:t>
                      </a:r>
                      <a:r>
                        <a:rPr lang="en-US" sz="1600" b="1" i="0" kern="1200" dirty="0">
                          <a:solidFill>
                            <a:schemeClr val="accent2">
                              <a:lumMod val="75000"/>
                            </a:schemeClr>
                          </a:solidFill>
                          <a:effectLst/>
                          <a:latin typeface="+mn-lt"/>
                          <a:ea typeface="+mn-ea"/>
                          <a:cs typeface="+mn-cs"/>
                        </a:rPr>
                        <a:t>Changing adolescent body (Health Education)</a:t>
                      </a:r>
                      <a:br>
                        <a:rPr lang="en-US" sz="1600" b="0" i="0" kern="1200" dirty="0">
                          <a:solidFill>
                            <a:schemeClr val="accent2">
                              <a:lumMod val="75000"/>
                            </a:schemeClr>
                          </a:solidFill>
                          <a:effectLst/>
                          <a:latin typeface="+mn-lt"/>
                          <a:ea typeface="+mn-ea"/>
                          <a:cs typeface="+mn-cs"/>
                        </a:rPr>
                      </a:br>
                      <a:r>
                        <a:rPr lang="en-US" sz="1600" b="0" i="0" kern="1200" dirty="0">
                          <a:solidFill>
                            <a:schemeClr val="accent2">
                              <a:lumMod val="75000"/>
                            </a:schemeClr>
                          </a:solidFill>
                          <a:effectLst/>
                          <a:latin typeface="+mn-lt"/>
                          <a:ea typeface="+mn-ea"/>
                          <a:cs typeface="+mn-cs"/>
                        </a:rPr>
                        <a:t>1. Key facts about puberty and the changing adolescent body, particularly from age 9 through to age 11, including physical and emotional changes.</a:t>
                      </a:r>
                    </a:p>
                  </a:txBody>
                  <a:tcPr marL="68580" marR="68580" marT="0" marB="0">
                    <a:solidFill>
                      <a:schemeClr val="accent1">
                        <a:lumMod val="40000"/>
                        <a:lumOff val="60000"/>
                      </a:schemeClr>
                    </a:solidFill>
                  </a:tcPr>
                </a:tc>
                <a:extLst>
                  <a:ext uri="{0D108BD9-81ED-4DB2-BD59-A6C34878D82A}">
                    <a16:rowId xmlns:a16="http://schemas.microsoft.com/office/drawing/2014/main" val="891793831"/>
                  </a:ext>
                </a:extLst>
              </a:tr>
              <a:tr h="1488687">
                <a:tc>
                  <a:txBody>
                    <a:bodyPr/>
                    <a:lstStyle/>
                    <a:p>
                      <a:pPr>
                        <a:spcAft>
                          <a:spcPts val="0"/>
                        </a:spcAft>
                      </a:pPr>
                      <a:r>
                        <a:rPr lang="en-GB" sz="2400" dirty="0">
                          <a:effectLst/>
                        </a:rPr>
                        <a:t>Year 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dirty="0">
                          <a:effectLst/>
                        </a:rPr>
                        <a:t>Is it True? – The lesson explores the idea of truth in an online context. The plenary considers gender, gender expression and gender identity. The plenary is optional content and a parent could request that their child is withdrawn from the plenary.</a:t>
                      </a:r>
                    </a:p>
                    <a:p>
                      <a:pPr marL="0" lvl="0" indent="0">
                        <a:spcAft>
                          <a:spcPts val="0"/>
                        </a:spcAft>
                        <a:buFont typeface="Symbol" panose="05050102010706020507" pitchFamily="18" charset="2"/>
                        <a:buNone/>
                      </a:pPr>
                      <a:r>
                        <a:rPr lang="en-US"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a:t>
                      </a:r>
                      <a:r>
                        <a:rPr lang="en-US" sz="1600" baseline="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to: </a:t>
                      </a:r>
                      <a:r>
                        <a:rPr lang="en-US" sz="1600" b="1" i="0" kern="1200" baseline="0" dirty="0">
                          <a:solidFill>
                            <a:schemeClr val="accent2">
                              <a:lumMod val="75000"/>
                            </a:schemeClr>
                          </a:solidFill>
                          <a:effectLst/>
                          <a:latin typeface="+mn-lt"/>
                          <a:ea typeface="+mn-ea"/>
                          <a:cs typeface="+mn-cs"/>
                        </a:rPr>
                        <a:t>Respectful Relationships, Online relationships, Being Safe (Relationships Education) and Internet Safety and Harms</a:t>
                      </a:r>
                      <a:r>
                        <a:rPr lang="en-US" sz="1600" b="1" i="0" kern="1200" dirty="0">
                          <a:solidFill>
                            <a:schemeClr val="accent2">
                              <a:lumMod val="75000"/>
                            </a:schemeClr>
                          </a:solidFill>
                          <a:effectLst/>
                          <a:latin typeface="+mn-lt"/>
                          <a:ea typeface="+mn-ea"/>
                          <a:cs typeface="+mn-cs"/>
                        </a:rPr>
                        <a:t> (Health Education)</a:t>
                      </a:r>
                      <a:endParaRPr lang="en-GB"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480247680"/>
                  </a:ext>
                </a:extLst>
              </a:tr>
              <a:tr h="1460059">
                <a:tc>
                  <a:txBody>
                    <a:bodyPr/>
                    <a:lstStyle/>
                    <a:p>
                      <a:pPr>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Year 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Changing Bodies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and Feelings – this lesson teaches the </a:t>
                      </a:r>
                      <a:r>
                        <a:rPr lang="en-US" sz="1800" b="0" i="0" kern="1200" dirty="0">
                          <a:solidFill>
                            <a:schemeClr val="dk1"/>
                          </a:solidFill>
                          <a:effectLst/>
                          <a:latin typeface="+mn-lt"/>
                          <a:ea typeface="+mn-ea"/>
                          <a:cs typeface="+mn-cs"/>
                        </a:rPr>
                        <a:t>correct words for the male and female external sexual organs.</a:t>
                      </a:r>
                      <a:r>
                        <a:rPr lang="en-US" sz="1800" b="0" i="0" kern="1200" baseline="0" dirty="0">
                          <a:solidFill>
                            <a:schemeClr val="dk1"/>
                          </a:solidFill>
                          <a:effectLst/>
                          <a:latin typeface="+mn-lt"/>
                          <a:ea typeface="+mn-ea"/>
                          <a:cs typeface="+mn-cs"/>
                        </a:rPr>
                        <a:t> It also gives the opportunity to d</a:t>
                      </a:r>
                      <a:r>
                        <a:rPr lang="en-US" sz="1800" b="0" i="0" kern="1200" dirty="0">
                          <a:solidFill>
                            <a:schemeClr val="dk1"/>
                          </a:solidFill>
                          <a:effectLst/>
                          <a:latin typeface="+mn-lt"/>
                          <a:ea typeface="+mn-ea"/>
                          <a:cs typeface="+mn-cs"/>
                        </a:rPr>
                        <a:t>iscuss some of the myths associated with puberty.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0" i="0" kern="1200" dirty="0">
                          <a:solidFill>
                            <a:schemeClr val="accent2">
                              <a:lumMod val="75000"/>
                            </a:schemeClr>
                          </a:solidFill>
                          <a:effectLst/>
                          <a:latin typeface="+mn-lt"/>
                          <a:ea typeface="+mn-ea"/>
                          <a:cs typeface="+mn-cs"/>
                        </a:rPr>
                        <a:t> </a:t>
                      </a:r>
                      <a:r>
                        <a:rPr lang="en-US" sz="1600" b="1" i="0" kern="1200" dirty="0">
                          <a:solidFill>
                            <a:schemeClr val="accent2">
                              <a:lumMod val="75000"/>
                            </a:schemeClr>
                          </a:solidFill>
                          <a:effectLst/>
                          <a:latin typeface="+mn-lt"/>
                          <a:ea typeface="+mn-ea"/>
                          <a:cs typeface="+mn-cs"/>
                        </a:rPr>
                        <a:t>Changing adolescent body (Health Education)</a:t>
                      </a:r>
                      <a:br>
                        <a:rPr lang="en-US" sz="1600" b="0" i="0" kern="1200" dirty="0">
                          <a:solidFill>
                            <a:schemeClr val="accent2">
                              <a:lumMod val="75000"/>
                            </a:schemeClr>
                          </a:solidFill>
                          <a:effectLst/>
                          <a:latin typeface="+mn-lt"/>
                          <a:ea typeface="+mn-ea"/>
                          <a:cs typeface="+mn-cs"/>
                        </a:rPr>
                      </a:br>
                      <a:r>
                        <a:rPr lang="en-US" sz="1600" b="0" i="0" kern="1200" dirty="0">
                          <a:solidFill>
                            <a:schemeClr val="accent2">
                              <a:lumMod val="75000"/>
                            </a:schemeClr>
                          </a:solidFill>
                          <a:effectLst/>
                          <a:latin typeface="+mn-lt"/>
                          <a:ea typeface="+mn-ea"/>
                          <a:cs typeface="+mn-cs"/>
                        </a:rPr>
                        <a:t>1. Key facts about puberty and the changing adolescent body, particularly from age 9 through to age 11, including physical and emotional changes.</a:t>
                      </a:r>
                    </a:p>
                  </a:txBody>
                  <a:tcPr marL="68580" marR="68580" marT="0" marB="0">
                    <a:solidFill>
                      <a:schemeClr val="accent1">
                        <a:lumMod val="40000"/>
                        <a:lumOff val="60000"/>
                      </a:schemeClr>
                    </a:solidFill>
                  </a:tcPr>
                </a:tc>
                <a:extLst>
                  <a:ext uri="{0D108BD9-81ED-4DB2-BD59-A6C34878D82A}">
                    <a16:rowId xmlns:a16="http://schemas.microsoft.com/office/drawing/2014/main" val="159767688"/>
                  </a:ext>
                </a:extLst>
              </a:tr>
            </a:tbl>
          </a:graphicData>
        </a:graphic>
      </p:graphicFrame>
    </p:spTree>
    <p:extLst>
      <p:ext uri="{BB962C8B-B14F-4D97-AF65-F5344CB8AC3E}">
        <p14:creationId xmlns:p14="http://schemas.microsoft.com/office/powerpoint/2010/main" val="351187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62" y="0"/>
            <a:ext cx="10515600" cy="1110396"/>
          </a:xfrm>
        </p:spPr>
        <p:txBody>
          <a:bodyPr/>
          <a:lstStyle/>
          <a:p>
            <a:endParaRPr lang="en-GB" b="1" dirty="0"/>
          </a:p>
        </p:txBody>
      </p:sp>
      <p:graphicFrame>
        <p:nvGraphicFramePr>
          <p:cNvPr id="15" name="Table 14"/>
          <p:cNvGraphicFramePr>
            <a:graphicFrameLocks noGrp="1"/>
          </p:cNvGraphicFramePr>
          <p:nvPr>
            <p:extLst>
              <p:ext uri="{D42A27DB-BD31-4B8C-83A1-F6EECF244321}">
                <p14:modId xmlns:p14="http://schemas.microsoft.com/office/powerpoint/2010/main" val="2942962831"/>
              </p:ext>
            </p:extLst>
          </p:nvPr>
        </p:nvGraphicFramePr>
        <p:xfrm>
          <a:off x="691662" y="1211320"/>
          <a:ext cx="10381615" cy="5882640"/>
        </p:xfrm>
        <a:graphic>
          <a:graphicData uri="http://schemas.openxmlformats.org/drawingml/2006/table">
            <a:tbl>
              <a:tblPr firstRow="1" firstCol="1" bandRow="1">
                <a:tableStyleId>{5C22544A-7EE6-4342-B048-85BDC9FD1C3A}</a:tableStyleId>
              </a:tblPr>
              <a:tblGrid>
                <a:gridCol w="2066643">
                  <a:extLst>
                    <a:ext uri="{9D8B030D-6E8A-4147-A177-3AD203B41FA5}">
                      <a16:colId xmlns:a16="http://schemas.microsoft.com/office/drawing/2014/main" val="1410739613"/>
                    </a:ext>
                  </a:extLst>
                </a:gridCol>
                <a:gridCol w="8314972">
                  <a:extLst>
                    <a:ext uri="{9D8B030D-6E8A-4147-A177-3AD203B41FA5}">
                      <a16:colId xmlns:a16="http://schemas.microsoft.com/office/drawing/2014/main" val="1446358618"/>
                    </a:ext>
                  </a:extLst>
                </a:gridCol>
              </a:tblGrid>
              <a:tr h="3037174">
                <a:tc>
                  <a:txBody>
                    <a:bodyPr/>
                    <a:lstStyle/>
                    <a:p>
                      <a:pPr>
                        <a:spcAft>
                          <a:spcPts val="0"/>
                        </a:spcAft>
                      </a:pPr>
                      <a:r>
                        <a:rPr lang="en-GB" sz="2400" dirty="0">
                          <a:effectLst/>
                        </a:rPr>
                        <a:t>Year 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b="0" dirty="0">
                          <a:solidFill>
                            <a:schemeClr val="tx1"/>
                          </a:solidFill>
                          <a:effectLst/>
                        </a:rPr>
                        <a:t>Making Babies – The statutory Relationships and Health content included in this lesson are covered elsewhere in the programme. This lesson is part of our optional content.</a:t>
                      </a:r>
                    </a:p>
                    <a:p>
                      <a:pPr>
                        <a:spcAft>
                          <a:spcPts val="0"/>
                        </a:spcAft>
                      </a:pPr>
                      <a:r>
                        <a:rPr lang="en-GB" sz="1800" b="0" dirty="0">
                          <a:solidFill>
                            <a:schemeClr val="tx1"/>
                          </a:solidFill>
                          <a:effectLst/>
                        </a:rPr>
                        <a:t>The lesson will recap that the purpose of puberty is to prepare the body to reproduce. It explains conception through sexual intercourse. It explores the timeline of conception and pregnancy. It teaches legal facts about sexual intercourse. The lesson identifies other means of reproduction (including reference to same sex couples) including adoption, surrogacy and IVF. The lesson establishes that not every instance of sexual intercourse will result in a baby and talks briefly about contraception.</a:t>
                      </a:r>
                    </a:p>
                    <a:p>
                      <a:pPr>
                        <a:spcAft>
                          <a:spcPts val="0"/>
                        </a:spcAft>
                      </a:pPr>
                      <a:r>
                        <a:rPr lang="en-US" sz="1600" b="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0" i="0" kern="1200" dirty="0">
                          <a:solidFill>
                            <a:schemeClr val="accent2">
                              <a:lumMod val="75000"/>
                            </a:schemeClr>
                          </a:solidFill>
                          <a:effectLst/>
                          <a:latin typeface="+mn-lt"/>
                          <a:ea typeface="+mn-ea"/>
                          <a:cs typeface="+mn-cs"/>
                        </a:rPr>
                        <a:t> Families and People who care</a:t>
                      </a:r>
                      <a:r>
                        <a:rPr lang="en-US" sz="1600" b="0" i="0" kern="1200" baseline="0" dirty="0">
                          <a:solidFill>
                            <a:schemeClr val="accent2">
                              <a:lumMod val="75000"/>
                            </a:schemeClr>
                          </a:solidFill>
                          <a:effectLst/>
                          <a:latin typeface="+mn-lt"/>
                          <a:ea typeface="+mn-ea"/>
                          <a:cs typeface="+mn-cs"/>
                        </a:rPr>
                        <a:t> for me, Being Safe (Relationships Education) and </a:t>
                      </a:r>
                      <a:r>
                        <a:rPr lang="en-US" sz="1600" b="0" i="0" kern="1200" dirty="0">
                          <a:solidFill>
                            <a:schemeClr val="accent2">
                              <a:lumMod val="75000"/>
                            </a:schemeClr>
                          </a:solidFill>
                          <a:effectLst/>
                          <a:latin typeface="+mn-lt"/>
                          <a:ea typeface="+mn-ea"/>
                          <a:cs typeface="+mn-cs"/>
                        </a:rPr>
                        <a:t>Changing adolescent body (Health Education)</a:t>
                      </a:r>
                      <a:endParaRPr lang="en-GB" sz="1600" b="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896087082"/>
                  </a:ext>
                </a:extLst>
              </a:tr>
              <a:tr h="2492774">
                <a:tc>
                  <a:txBody>
                    <a:bodyPr/>
                    <a:lstStyle/>
                    <a:p>
                      <a:pPr>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Year 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rPr>
                        <a:t>What is HIV?– The lesson</a:t>
                      </a:r>
                      <a:r>
                        <a:rPr lang="en-GB" sz="1800" baseline="0" dirty="0">
                          <a:effectLst/>
                        </a:rPr>
                        <a:t> talks about illnesses and how they affect the immune system. The lesson then goes to talk about HIV and how it affects the immune system. This lessons links to the non-statutory Science content: </a:t>
                      </a:r>
                      <a:r>
                        <a:rPr lang="en-GB" sz="1800" baseline="0" dirty="0" err="1">
                          <a:effectLst/>
                        </a:rPr>
                        <a:t>pu</a:t>
                      </a:r>
                      <a:r>
                        <a:rPr lang="en-US" sz="1800" b="0" i="0" kern="1200" dirty="0" err="1">
                          <a:solidFill>
                            <a:schemeClr val="dk1"/>
                          </a:solidFill>
                          <a:effectLst/>
                          <a:latin typeface="+mn-lt"/>
                          <a:ea typeface="+mn-ea"/>
                          <a:cs typeface="+mn-cs"/>
                        </a:rPr>
                        <a:t>pils</a:t>
                      </a:r>
                      <a:r>
                        <a:rPr lang="en-US" sz="1800" b="0" i="0" kern="1200" dirty="0">
                          <a:solidFill>
                            <a:schemeClr val="dk1"/>
                          </a:solidFill>
                          <a:effectLst/>
                          <a:latin typeface="+mn-lt"/>
                          <a:ea typeface="+mn-ea"/>
                          <a:cs typeface="+mn-cs"/>
                        </a:rPr>
                        <a:t> should learn how to keep their bodies healthy and how their bodies might be damaged including how some drugs and other substances can be harmful to the human body.</a:t>
                      </a:r>
                    </a:p>
                    <a:p>
                      <a:r>
                        <a:rPr lang="en-US" sz="16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1" i="0" kern="1200" dirty="0">
                          <a:solidFill>
                            <a:schemeClr val="accent2">
                              <a:lumMod val="75000"/>
                            </a:schemeClr>
                          </a:solidFill>
                          <a:effectLst/>
                          <a:latin typeface="+mn-lt"/>
                          <a:ea typeface="+mn-ea"/>
                          <a:cs typeface="+mn-cs"/>
                        </a:rPr>
                        <a:t>Health and prevention</a:t>
                      </a:r>
                      <a:r>
                        <a:rPr lang="en-US" sz="1600" b="0" i="0" kern="1200" dirty="0">
                          <a:solidFill>
                            <a:schemeClr val="accent2">
                              <a:lumMod val="75000"/>
                            </a:schemeClr>
                          </a:solidFill>
                          <a:effectLst/>
                          <a:latin typeface="+mn-lt"/>
                          <a:ea typeface="+mn-ea"/>
                          <a:cs typeface="+mn-cs"/>
                        </a:rPr>
                        <a:t> </a:t>
                      </a:r>
                      <a:r>
                        <a:rPr lang="en-US" sz="1600" b="1" i="0" kern="1200" dirty="0">
                          <a:solidFill>
                            <a:schemeClr val="accent2">
                              <a:lumMod val="75000"/>
                            </a:schemeClr>
                          </a:solidFill>
                          <a:effectLst/>
                          <a:latin typeface="+mn-lt"/>
                          <a:ea typeface="+mn-ea"/>
                          <a:cs typeface="+mn-cs"/>
                        </a:rPr>
                        <a:t> (Health Education)</a:t>
                      </a:r>
                      <a:r>
                        <a:rPr lang="en-US" sz="1600" b="0" i="0" kern="1200" dirty="0">
                          <a:solidFill>
                            <a:schemeClr val="accent2">
                              <a:lumMod val="75000"/>
                            </a:schemeClr>
                          </a:solidFill>
                          <a:effectLst/>
                          <a:latin typeface="+mn-lt"/>
                          <a:ea typeface="+mn-ea"/>
                          <a:cs typeface="+mn-cs"/>
                        </a:rPr>
                        <a:t> </a:t>
                      </a:r>
                      <a:br>
                        <a:rPr lang="en-US" sz="1600" b="0" i="0" kern="1200" dirty="0">
                          <a:solidFill>
                            <a:schemeClr val="accent2">
                              <a:lumMod val="75000"/>
                            </a:schemeClr>
                          </a:solidFill>
                          <a:effectLst/>
                          <a:latin typeface="+mn-lt"/>
                          <a:ea typeface="+mn-ea"/>
                          <a:cs typeface="+mn-cs"/>
                        </a:rPr>
                      </a:br>
                      <a:r>
                        <a:rPr lang="en-US" sz="1600" b="0" i="0" kern="1200" dirty="0">
                          <a:solidFill>
                            <a:schemeClr val="accent2">
                              <a:lumMod val="75000"/>
                            </a:schemeClr>
                          </a:solidFill>
                          <a:effectLst/>
                          <a:latin typeface="+mn-lt"/>
                          <a:ea typeface="+mn-ea"/>
                          <a:cs typeface="+mn-cs"/>
                        </a:rPr>
                        <a:t>5. About personal hygiene and germs including bacteria, viruses, how they are spread and treated, and the importance of handwashing.</a:t>
                      </a:r>
                    </a:p>
                    <a:p>
                      <a:pP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835621805"/>
                  </a:ext>
                </a:extLst>
              </a:tr>
            </a:tbl>
          </a:graphicData>
        </a:graphic>
      </p:graphicFrame>
    </p:spTree>
    <p:extLst>
      <p:ext uri="{BB962C8B-B14F-4D97-AF65-F5344CB8AC3E}">
        <p14:creationId xmlns:p14="http://schemas.microsoft.com/office/powerpoint/2010/main" val="221240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69" y="72641"/>
            <a:ext cx="10515600" cy="1110396"/>
          </a:xfrm>
        </p:spPr>
        <p:txBody>
          <a:bodyPr>
            <a:normAutofit/>
          </a:bodyPr>
          <a:lstStyle/>
          <a:p>
            <a:r>
              <a:rPr lang="en-US" sz="3600" b="1" dirty="0"/>
              <a:t>Examples of resources: Reception</a:t>
            </a:r>
            <a:endParaRPr lang="en-GB" sz="3600" b="1" dirty="0"/>
          </a:p>
        </p:txBody>
      </p:sp>
      <p:sp>
        <p:nvSpPr>
          <p:cNvPr id="12" name="Content Placeholder 2"/>
          <p:cNvSpPr>
            <a:spLocks noGrp="1"/>
          </p:cNvSpPr>
          <p:nvPr>
            <p:ph idx="1"/>
          </p:nvPr>
        </p:nvSpPr>
        <p:spPr>
          <a:xfrm>
            <a:off x="440117" y="1821768"/>
            <a:ext cx="4276787" cy="4351338"/>
          </a:xfrm>
        </p:spPr>
        <p:txBody>
          <a:bodyPr>
            <a:normAutofit fontScale="62500" lnSpcReduction="20000"/>
          </a:bodyPr>
          <a:lstStyle/>
          <a:p>
            <a:pPr marL="0" indent="0">
              <a:buNone/>
            </a:pPr>
            <a:r>
              <a:rPr lang="en-GB" sz="2000" b="1" dirty="0">
                <a:latin typeface="Arial" panose="020B0604020202020204" pitchFamily="34" charset="0"/>
                <a:cs typeface="Arial" panose="020B0604020202020204" pitchFamily="34" charset="0"/>
              </a:rPr>
              <a:t>Reception content </a:t>
            </a:r>
          </a:p>
          <a:p>
            <a:pPr lvl="0"/>
            <a:r>
              <a:rPr lang="en-GB" sz="2000" dirty="0">
                <a:latin typeface="Arial" panose="020B0604020202020204" pitchFamily="34" charset="0"/>
                <a:cs typeface="Arial" panose="020B0604020202020204" pitchFamily="34" charset="0"/>
              </a:rPr>
              <a:t>Seasons and change</a:t>
            </a:r>
          </a:p>
          <a:p>
            <a:pPr lvl="0"/>
            <a:r>
              <a:rPr lang="en-GB" sz="2000" dirty="0">
                <a:latin typeface="Arial" panose="020B0604020202020204" pitchFamily="34" charset="0"/>
                <a:cs typeface="Arial" panose="020B0604020202020204" pitchFamily="34" charset="0"/>
              </a:rPr>
              <a:t>Life stages in plants, animals and humans</a:t>
            </a:r>
          </a:p>
          <a:p>
            <a:pPr lvl="0"/>
            <a:r>
              <a:rPr lang="en-GB" sz="2000" dirty="0">
                <a:latin typeface="Arial" panose="020B0604020202020204" pitchFamily="34" charset="0"/>
                <a:cs typeface="Arial" panose="020B0604020202020204" pitchFamily="34" charset="0"/>
              </a:rPr>
              <a:t>Where do babies come from?</a:t>
            </a:r>
          </a:p>
          <a:p>
            <a:pPr lvl="0"/>
            <a:r>
              <a:rPr lang="en-GB" sz="2000" dirty="0">
                <a:latin typeface="Arial" panose="020B0604020202020204" pitchFamily="34" charset="0"/>
                <a:cs typeface="Arial" panose="020B0604020202020204" pitchFamily="34" charset="0"/>
              </a:rPr>
              <a:t>Getting bigger</a:t>
            </a:r>
          </a:p>
          <a:p>
            <a:pPr lvl="0"/>
            <a:r>
              <a:rPr lang="en-GB" sz="2000" dirty="0">
                <a:latin typeface="Arial" panose="020B0604020202020204" pitchFamily="34" charset="0"/>
                <a:cs typeface="Arial" panose="020B0604020202020204" pitchFamily="34" charset="0"/>
              </a:rPr>
              <a:t>Me and my body</a:t>
            </a:r>
          </a:p>
          <a:p>
            <a:pPr lvl="0"/>
            <a:r>
              <a:rPr lang="en-GB" sz="2000" dirty="0">
                <a:latin typeface="Arial" panose="020B0604020202020204" pitchFamily="34" charset="0"/>
                <a:cs typeface="Arial" panose="020B0604020202020204" pitchFamily="34" charset="0"/>
              </a:rPr>
              <a:t>Looking after my special people</a:t>
            </a:r>
          </a:p>
          <a:p>
            <a:pPr lvl="0"/>
            <a:r>
              <a:rPr lang="en-GB" sz="2000" dirty="0">
                <a:latin typeface="Arial" panose="020B0604020202020204" pitchFamily="34" charset="0"/>
                <a:cs typeface="Arial" panose="020B0604020202020204" pitchFamily="34" charset="0"/>
              </a:rPr>
              <a:t>Looking after my friends</a:t>
            </a:r>
          </a:p>
          <a:p>
            <a:endParaRPr lang="en-GB" sz="2000" dirty="0"/>
          </a:p>
          <a:p>
            <a:endParaRPr lang="en-GB" dirty="0"/>
          </a:p>
          <a:p>
            <a:endParaRPr lang="en-GB" dirty="0"/>
          </a:p>
          <a:p>
            <a:endParaRPr lang="en-GB" dirty="0"/>
          </a:p>
        </p:txBody>
      </p:sp>
      <p:sp>
        <p:nvSpPr>
          <p:cNvPr id="13" name="Content Placeholder 2"/>
          <p:cNvSpPr txBox="1">
            <a:spLocks/>
          </p:cNvSpPr>
          <p:nvPr/>
        </p:nvSpPr>
        <p:spPr>
          <a:xfrm>
            <a:off x="5327202" y="1821768"/>
            <a:ext cx="63782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Arial" panose="020B0604020202020204" pitchFamily="34" charset="0"/>
                <a:cs typeface="Arial" panose="020B0604020202020204" pitchFamily="34" charset="0"/>
              </a:rPr>
              <a:t>Sample Learning Activities</a:t>
            </a:r>
            <a:endParaRPr lang="en-GB" sz="2000" dirty="0">
              <a:latin typeface="Arial" panose="020B0604020202020204" pitchFamily="34" charset="0"/>
              <a:cs typeface="Arial" panose="020B0604020202020204" pitchFamily="34" charset="0"/>
            </a:endParaRPr>
          </a:p>
          <a:p>
            <a:pPr lvl="0"/>
            <a:r>
              <a:rPr lang="en-GB" sz="2000" dirty="0">
                <a:latin typeface="Arial" panose="020B0604020202020204" pitchFamily="34" charset="0"/>
                <a:cs typeface="Arial" panose="020B0604020202020204" pitchFamily="34" charset="0"/>
              </a:rPr>
              <a:t>Role-play how you can help your special people at home</a:t>
            </a:r>
          </a:p>
          <a:p>
            <a:pPr lvl="0"/>
            <a:r>
              <a:rPr lang="en-GB" sz="2000" dirty="0">
                <a:latin typeface="Arial" panose="020B0604020202020204" pitchFamily="34" charset="0"/>
                <a:cs typeface="Arial" panose="020B0604020202020204" pitchFamily="34" charset="0"/>
              </a:rPr>
              <a:t>Read a book together about getting bigger</a:t>
            </a:r>
          </a:p>
          <a:p>
            <a:pPr lvl="0"/>
            <a:r>
              <a:rPr lang="en-GB" sz="2000" dirty="0">
                <a:latin typeface="Arial" panose="020B0604020202020204" pitchFamily="34" charset="0"/>
                <a:cs typeface="Arial" panose="020B0604020202020204" pitchFamily="34" charset="0"/>
              </a:rPr>
              <a:t>Using the pairs cards, match up the baby animal with its adult equivalent</a:t>
            </a:r>
          </a:p>
          <a:p>
            <a:pPr lvl="0"/>
            <a:r>
              <a:rPr lang="en-GB" sz="2000" dirty="0">
                <a:latin typeface="Arial" panose="020B0604020202020204" pitchFamily="34" charset="0"/>
                <a:cs typeface="Arial" panose="020B0604020202020204" pitchFamily="34" charset="0"/>
              </a:rPr>
              <a:t>Invite a midwife in to talk about her job</a:t>
            </a:r>
          </a:p>
          <a:p>
            <a:pPr lvl="0"/>
            <a:r>
              <a:rPr lang="en-GB" sz="2000" dirty="0">
                <a:latin typeface="Arial" panose="020B0604020202020204" pitchFamily="34" charset="0"/>
                <a:cs typeface="Arial" panose="020B0604020202020204" pitchFamily="34" charset="0"/>
              </a:rPr>
              <a:t>Draw pictures of a friend. At the bottom of the picture write how they look after that friend or how their friend looks after them</a:t>
            </a:r>
          </a:p>
          <a:p>
            <a:endParaRPr lang="en-GB" sz="2000" dirty="0">
              <a:solidFill>
                <a:prstClr val="black"/>
              </a:solidFill>
            </a:endParaRPr>
          </a:p>
          <a:p>
            <a:endParaRPr lang="en-GB" sz="2000"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1217551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7209435" y="1427749"/>
            <a:ext cx="2260219" cy="3140824"/>
          </a:xfrm>
          <a:prstGeom prst="rect">
            <a:avLst/>
          </a:prstGeom>
        </p:spPr>
      </p:pic>
      <p:sp>
        <p:nvSpPr>
          <p:cNvPr id="2" name="Title 1"/>
          <p:cNvSpPr>
            <a:spLocks noGrp="1"/>
          </p:cNvSpPr>
          <p:nvPr>
            <p:ph type="title"/>
          </p:nvPr>
        </p:nvSpPr>
        <p:spPr>
          <a:xfrm>
            <a:off x="552154" y="317353"/>
            <a:ext cx="10515600" cy="1110396"/>
          </a:xfrm>
        </p:spPr>
        <p:txBody>
          <a:bodyPr>
            <a:normAutofit fontScale="90000"/>
          </a:bodyPr>
          <a:lstStyle/>
          <a:p>
            <a:r>
              <a:rPr lang="en-US" sz="3600" b="1" dirty="0"/>
              <a:t>Examples of resources: Reception</a:t>
            </a:r>
            <a:br>
              <a:rPr lang="en-US" sz="3600" b="1" dirty="0"/>
            </a:br>
            <a:r>
              <a:rPr lang="en-US" sz="2400" b="1" dirty="0">
                <a:hlinkClick r:id="rId3"/>
              </a:rPr>
              <a:t>Where do babies come from?</a:t>
            </a:r>
            <a:r>
              <a:rPr lang="en-US" sz="2400" b="1" dirty="0"/>
              <a:t>				</a:t>
            </a:r>
            <a:r>
              <a:rPr lang="en-US" sz="2400" b="1" dirty="0">
                <a:hlinkClick r:id="rId4"/>
              </a:rPr>
              <a:t>Me and my special people</a:t>
            </a:r>
            <a:r>
              <a:rPr lang="en-US" sz="2400" b="1" dirty="0"/>
              <a:t>					</a:t>
            </a:r>
            <a:endParaRPr lang="en-GB" sz="2400" b="1" dirty="0"/>
          </a:p>
        </p:txBody>
      </p:sp>
      <p:pic>
        <p:nvPicPr>
          <p:cNvPr id="16" name="Picture 15"/>
          <p:cNvPicPr>
            <a:picLocks noChangeAspect="1"/>
          </p:cNvPicPr>
          <p:nvPr/>
        </p:nvPicPr>
        <p:blipFill>
          <a:blip r:embed="rId5"/>
          <a:stretch>
            <a:fillRect/>
          </a:stretch>
        </p:blipFill>
        <p:spPr>
          <a:xfrm>
            <a:off x="3169700" y="2935965"/>
            <a:ext cx="2472086" cy="3569584"/>
          </a:xfrm>
          <a:prstGeom prst="rect">
            <a:avLst/>
          </a:prstGeom>
        </p:spPr>
      </p:pic>
      <p:pic>
        <p:nvPicPr>
          <p:cNvPr id="17" name="Picture 16"/>
          <p:cNvPicPr>
            <a:picLocks noChangeAspect="1"/>
          </p:cNvPicPr>
          <p:nvPr/>
        </p:nvPicPr>
        <p:blipFill>
          <a:blip r:embed="rId6"/>
          <a:stretch>
            <a:fillRect/>
          </a:stretch>
        </p:blipFill>
        <p:spPr>
          <a:xfrm>
            <a:off x="351664" y="2099566"/>
            <a:ext cx="2644369" cy="2834886"/>
          </a:xfrm>
          <a:prstGeom prst="rect">
            <a:avLst/>
          </a:prstGeom>
        </p:spPr>
      </p:pic>
      <p:pic>
        <p:nvPicPr>
          <p:cNvPr id="19" name="Picture 18"/>
          <p:cNvPicPr>
            <a:picLocks noChangeAspect="1"/>
          </p:cNvPicPr>
          <p:nvPr/>
        </p:nvPicPr>
        <p:blipFill>
          <a:blip r:embed="rId7"/>
          <a:stretch>
            <a:fillRect/>
          </a:stretch>
        </p:blipFill>
        <p:spPr>
          <a:xfrm>
            <a:off x="6761828" y="4355365"/>
            <a:ext cx="5221947" cy="2300411"/>
          </a:xfrm>
          <a:prstGeom prst="rect">
            <a:avLst/>
          </a:prstGeom>
        </p:spPr>
      </p:pic>
    </p:spTree>
    <p:extLst>
      <p:ext uri="{BB962C8B-B14F-4D97-AF65-F5344CB8AC3E}">
        <p14:creationId xmlns:p14="http://schemas.microsoft.com/office/powerpoint/2010/main" val="209675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80" y="-70483"/>
            <a:ext cx="10515600" cy="1110396"/>
          </a:xfrm>
        </p:spPr>
        <p:txBody>
          <a:bodyPr>
            <a:normAutofit/>
          </a:bodyPr>
          <a:lstStyle/>
          <a:p>
            <a:r>
              <a:rPr lang="en-US" sz="3600" b="1" dirty="0"/>
              <a:t>Examples of resources: Year 1</a:t>
            </a:r>
            <a:endParaRPr lang="en-GB" sz="3600" b="1" dirty="0"/>
          </a:p>
        </p:txBody>
      </p:sp>
      <p:sp>
        <p:nvSpPr>
          <p:cNvPr id="3" name="Rectangle 2"/>
          <p:cNvSpPr/>
          <p:nvPr/>
        </p:nvSpPr>
        <p:spPr>
          <a:xfrm>
            <a:off x="261352" y="1631652"/>
            <a:ext cx="5872956" cy="4093428"/>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Extending learning from Reception</a:t>
            </a:r>
          </a:p>
          <a:p>
            <a:r>
              <a:rPr lang="en-GB" sz="2000" b="1" dirty="0">
                <a:latin typeface="Arial" panose="020B0604020202020204" pitchFamily="34" charset="0"/>
                <a:cs typeface="Arial" panose="020B0604020202020204" pitchFamily="34" charset="0"/>
              </a:rPr>
              <a:t>New content includes:</a:t>
            </a:r>
            <a:endParaRPr lang="en-GB"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Our special people</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Caring behaviour</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Respecting others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Safe touch</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Unsafe secrets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Friendship</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Communication</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Bullying</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Boundaries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Privacy including naming genitals</a:t>
            </a:r>
          </a:p>
          <a:p>
            <a:pPr marL="742950" lvl="1"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Feelings</a:t>
            </a:r>
          </a:p>
        </p:txBody>
      </p:sp>
      <p:sp>
        <p:nvSpPr>
          <p:cNvPr id="11" name="Rectangle 10"/>
          <p:cNvSpPr/>
          <p:nvPr/>
        </p:nvSpPr>
        <p:spPr>
          <a:xfrm>
            <a:off x="5609464" y="1631652"/>
            <a:ext cx="6096000" cy="4600747"/>
          </a:xfrm>
          <a:prstGeom prst="rect">
            <a:avLst/>
          </a:prstGeom>
        </p:spPr>
        <p:txBody>
          <a:bodyPr>
            <a:spAutoFit/>
          </a:bodyPr>
          <a:lstStyle/>
          <a:p>
            <a:pPr marL="352425">
              <a:spcBef>
                <a:spcPts val="5"/>
              </a:spcBef>
              <a:spcAft>
                <a:spcPts val="0"/>
              </a:spcAft>
            </a:pPr>
            <a:r>
              <a:rPr lang="en-GB" sz="2000" b="1" dirty="0">
                <a:latin typeface="Arial" panose="020B0604020202020204" pitchFamily="34" charset="0"/>
                <a:ea typeface="Arial" panose="020B0604020202020204" pitchFamily="34" charset="0"/>
              </a:rPr>
              <a:t>Sample Learning Outcomes</a:t>
            </a:r>
          </a:p>
          <a:p>
            <a:pPr marL="342900" marR="1132205" lvl="0" indent="-342900">
              <a:lnSpc>
                <a:spcPct val="93000"/>
              </a:lnSpc>
              <a:spcBef>
                <a:spcPts val="98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Recognise and name some of the qualities</a:t>
            </a:r>
            <a:r>
              <a:rPr lang="en-GB" sz="2000" spc="-150"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that make a person special to</a:t>
            </a:r>
            <a:r>
              <a:rPr lang="en-GB" sz="2000" spc="6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them</a:t>
            </a:r>
          </a:p>
          <a:p>
            <a:pPr marL="342900" lvl="0" indent="-342900">
              <a:spcBef>
                <a:spcPts val="87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simple qualities of</a:t>
            </a:r>
            <a:r>
              <a:rPr lang="en-GB" sz="2000" spc="10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friendship</a:t>
            </a:r>
          </a:p>
          <a:p>
            <a:pPr marL="342900" marR="1002665" lvl="0" indent="-342900">
              <a:lnSpc>
                <a:spcPct val="93000"/>
              </a:lnSpc>
              <a:spcBef>
                <a:spcPts val="985"/>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things they could do as a </a:t>
            </a:r>
            <a:r>
              <a:rPr lang="en-GB" sz="2000" spc="-30" dirty="0">
                <a:latin typeface="Arial" panose="020B0604020202020204" pitchFamily="34" charset="0"/>
                <a:ea typeface="Arial" panose="020B0604020202020204" pitchFamily="34" charset="0"/>
              </a:rPr>
              <a:t>baby, </a:t>
            </a:r>
            <a:r>
              <a:rPr lang="en-GB" sz="2000" dirty="0">
                <a:latin typeface="Arial" panose="020B0604020202020204" pitchFamily="34" charset="0"/>
                <a:ea typeface="Arial" panose="020B0604020202020204" pitchFamily="34" charset="0"/>
              </a:rPr>
              <a:t>a</a:t>
            </a:r>
            <a:r>
              <a:rPr lang="en-GB" sz="2000" spc="-12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toddler and can do</a:t>
            </a:r>
            <a:r>
              <a:rPr lang="en-GB" sz="2000" spc="10"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now</a:t>
            </a:r>
          </a:p>
          <a:p>
            <a:pPr marL="342900" lvl="0" indent="-342900">
              <a:lnSpc>
                <a:spcPts val="2230"/>
              </a:lnSpc>
              <a:spcBef>
                <a:spcPts val="89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Explain the difference between appropriate</a:t>
            </a:r>
            <a:r>
              <a:rPr lang="en-GB" sz="2000" spc="50"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and inappropriate touch</a:t>
            </a:r>
          </a:p>
          <a:p>
            <a:pPr marL="342900" marR="1030605" lvl="0" indent="-342900">
              <a:lnSpc>
                <a:spcPct val="93000"/>
              </a:lnSpc>
              <a:spcBef>
                <a:spcPts val="960"/>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who they can talk to if they feel uncomfortable about any secret they are told,</a:t>
            </a:r>
            <a:r>
              <a:rPr lang="en-GB" sz="2000" spc="-130"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or told to keep</a:t>
            </a:r>
          </a:p>
          <a:p>
            <a:pPr marL="342900" lvl="0" indent="-342900">
              <a:spcBef>
                <a:spcPts val="895"/>
              </a:spcBef>
              <a:spcAft>
                <a:spcPts val="0"/>
              </a:spcAft>
              <a:buSzPts val="2000"/>
              <a:buFont typeface="Arial" panose="020B0604020202020204" pitchFamily="34" charset="0"/>
              <a:buChar char="•"/>
              <a:tabLst>
                <a:tab pos="581025" algn="l"/>
                <a:tab pos="581660" algn="l"/>
              </a:tabLst>
            </a:pPr>
            <a:r>
              <a:rPr lang="en-GB" sz="2000" dirty="0">
                <a:latin typeface="Arial" panose="020B0604020202020204" pitchFamily="34" charset="0"/>
                <a:ea typeface="Arial" panose="020B0604020202020204" pitchFamily="34" charset="0"/>
              </a:rPr>
              <a:t>Identify parts of the body that are</a:t>
            </a:r>
            <a:r>
              <a:rPr lang="en-GB" sz="2000" spc="-5" dirty="0">
                <a:latin typeface="Arial" panose="020B0604020202020204" pitchFamily="34" charset="0"/>
                <a:ea typeface="Arial" panose="020B0604020202020204" pitchFamily="34" charset="0"/>
              </a:rPr>
              <a:t> </a:t>
            </a:r>
            <a:r>
              <a:rPr lang="en-GB" sz="2000" dirty="0">
                <a:latin typeface="Arial" panose="020B0604020202020204" pitchFamily="34" charset="0"/>
                <a:ea typeface="Arial" panose="020B0604020202020204" pitchFamily="34" charset="0"/>
              </a:rPr>
              <a:t>private</a:t>
            </a:r>
            <a:endParaRPr lang="en-GB"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2560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74" y="93511"/>
            <a:ext cx="10515600" cy="1110396"/>
          </a:xfrm>
        </p:spPr>
        <p:txBody>
          <a:bodyPr>
            <a:normAutofit/>
          </a:bodyPr>
          <a:lstStyle/>
          <a:p>
            <a:r>
              <a:rPr lang="en-US" sz="3600" b="1" dirty="0"/>
              <a:t>Examples of resources: Year 1</a:t>
            </a:r>
            <a:br>
              <a:rPr lang="en-US" sz="3600" b="1" dirty="0"/>
            </a:br>
            <a:r>
              <a:rPr lang="en-US" sz="2400" b="1" dirty="0">
                <a:hlinkClick r:id="rId2"/>
              </a:rPr>
              <a:t>Surprises and secrets</a:t>
            </a:r>
            <a:endParaRPr lang="en-GB" sz="2400" b="1" dirty="0"/>
          </a:p>
        </p:txBody>
      </p:sp>
      <p:pic>
        <p:nvPicPr>
          <p:cNvPr id="12" name="Picture 11"/>
          <p:cNvPicPr>
            <a:picLocks noChangeAspect="1"/>
          </p:cNvPicPr>
          <p:nvPr/>
        </p:nvPicPr>
        <p:blipFill>
          <a:blip r:embed="rId3"/>
          <a:stretch>
            <a:fillRect/>
          </a:stretch>
        </p:blipFill>
        <p:spPr>
          <a:xfrm>
            <a:off x="6580523" y="946274"/>
            <a:ext cx="5494886" cy="5684850"/>
          </a:xfrm>
          <a:prstGeom prst="rect">
            <a:avLst/>
          </a:prstGeom>
        </p:spPr>
      </p:pic>
      <p:pic>
        <p:nvPicPr>
          <p:cNvPr id="13" name="Picture 12"/>
          <p:cNvPicPr>
            <a:picLocks noChangeAspect="1"/>
          </p:cNvPicPr>
          <p:nvPr/>
        </p:nvPicPr>
        <p:blipFill>
          <a:blip r:embed="rId4"/>
          <a:stretch>
            <a:fillRect/>
          </a:stretch>
        </p:blipFill>
        <p:spPr>
          <a:xfrm>
            <a:off x="3024555" y="1617004"/>
            <a:ext cx="3954438" cy="5065448"/>
          </a:xfrm>
          <a:prstGeom prst="rect">
            <a:avLst/>
          </a:prstGeom>
        </p:spPr>
      </p:pic>
      <p:sp>
        <p:nvSpPr>
          <p:cNvPr id="14" name="Rectangle 13"/>
          <p:cNvSpPr/>
          <p:nvPr/>
        </p:nvSpPr>
        <p:spPr>
          <a:xfrm>
            <a:off x="235545" y="1901205"/>
            <a:ext cx="2865883" cy="3416320"/>
          </a:xfrm>
          <a:prstGeom prst="rect">
            <a:avLst/>
          </a:prstGeom>
        </p:spPr>
        <p:txBody>
          <a:bodyPr wrap="square">
            <a:spAutoFit/>
          </a:bodyPr>
          <a:lstStyle/>
          <a:p>
            <a:r>
              <a:rPr lang="en-US" dirty="0">
                <a:latin typeface="Open Sans" panose="020B0606030504020204" pitchFamily="34" charset="0"/>
              </a:rPr>
              <a:t>Children will be able to:</a:t>
            </a:r>
          </a:p>
          <a:p>
            <a:r>
              <a:rPr lang="en-US" dirty="0">
                <a:latin typeface="Open Sans" panose="020B0606030504020204" pitchFamily="34" charset="0"/>
              </a:rPr>
              <a:t>-Explain the difference between a secret and a nice surprise;</a:t>
            </a:r>
          </a:p>
          <a:p>
            <a:r>
              <a:rPr lang="en-US" dirty="0">
                <a:latin typeface="Open Sans" panose="020B0606030504020204" pitchFamily="34" charset="0"/>
              </a:rPr>
              <a:t>-Identify situations as being secrets or surprises; </a:t>
            </a:r>
          </a:p>
          <a:p>
            <a:r>
              <a:rPr lang="en-US" dirty="0">
                <a:latin typeface="Open Sans" panose="020B0606030504020204" pitchFamily="34" charset="0"/>
              </a:rPr>
              <a:t>-Identify who they can talk to if they feel uncomfortable about any secret they are told, or told to keep. </a:t>
            </a:r>
            <a:endParaRPr lang="en-US" b="0" i="0" dirty="0">
              <a:effectLst/>
              <a:latin typeface="Open Sans" panose="020B0606030504020204" pitchFamily="34" charset="0"/>
            </a:endParaRPr>
          </a:p>
        </p:txBody>
      </p:sp>
    </p:spTree>
    <p:extLst>
      <p:ext uri="{BB962C8B-B14F-4D97-AF65-F5344CB8AC3E}">
        <p14:creationId xmlns:p14="http://schemas.microsoft.com/office/powerpoint/2010/main" val="4206800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17" y="0"/>
            <a:ext cx="10515600" cy="1110396"/>
          </a:xfrm>
        </p:spPr>
        <p:txBody>
          <a:bodyPr>
            <a:normAutofit/>
          </a:bodyPr>
          <a:lstStyle/>
          <a:p>
            <a:r>
              <a:rPr lang="en-US" sz="3600" b="1" dirty="0"/>
              <a:t>Examples of resources: Year 2</a:t>
            </a:r>
            <a:endParaRPr lang="en-GB" sz="3600" b="1" dirty="0"/>
          </a:p>
        </p:txBody>
      </p:sp>
      <p:sp>
        <p:nvSpPr>
          <p:cNvPr id="12" name="Content Placeholder 2"/>
          <p:cNvSpPr>
            <a:spLocks noGrp="1"/>
          </p:cNvSpPr>
          <p:nvPr>
            <p:ph idx="1"/>
          </p:nvPr>
        </p:nvSpPr>
        <p:spPr>
          <a:xfrm>
            <a:off x="440117" y="1821768"/>
            <a:ext cx="4276787" cy="4351338"/>
          </a:xfrm>
        </p:spPr>
        <p:txBody>
          <a:bodyPr>
            <a:normAutofit fontScale="85000" lnSpcReduction="20000"/>
          </a:bodyPr>
          <a:lstStyle/>
          <a:p>
            <a:pPr marL="0" indent="0">
              <a:buNone/>
            </a:pPr>
            <a:r>
              <a:rPr lang="en-GB" sz="2000" b="1" dirty="0">
                <a:latin typeface="Arial" panose="020B0604020202020204" pitchFamily="34" charset="0"/>
                <a:cs typeface="Arial" panose="020B0604020202020204" pitchFamily="34" charset="0"/>
              </a:rPr>
              <a:t>Extending learning in year 1. </a:t>
            </a:r>
          </a:p>
          <a:p>
            <a:pPr marL="0" indent="0">
              <a:buNone/>
            </a:pPr>
            <a:r>
              <a:rPr lang="en-GB" sz="2000" b="1" dirty="0">
                <a:latin typeface="Arial" panose="020B0604020202020204" pitchFamily="34" charset="0"/>
                <a:cs typeface="Arial" panose="020B0604020202020204" pitchFamily="34" charset="0"/>
              </a:rPr>
              <a:t>New content to include:</a:t>
            </a:r>
          </a:p>
          <a:p>
            <a:r>
              <a:rPr lang="en-GB" sz="2000" dirty="0">
                <a:latin typeface="Arial" panose="020B0604020202020204" pitchFamily="34" charset="0"/>
                <a:cs typeface="Arial" panose="020B0604020202020204" pitchFamily="34" charset="0"/>
              </a:rPr>
              <a:t>How my behaviour (positive or negative) affects others</a:t>
            </a:r>
          </a:p>
          <a:p>
            <a:r>
              <a:rPr lang="en-GB" sz="2000" dirty="0">
                <a:latin typeface="Arial" panose="020B0604020202020204" pitchFamily="34" charset="0"/>
                <a:cs typeface="Arial" panose="020B0604020202020204" pitchFamily="34" charset="0"/>
              </a:rPr>
              <a:t>Becoming more independent</a:t>
            </a:r>
          </a:p>
          <a:p>
            <a:r>
              <a:rPr lang="en-GB" sz="2000" dirty="0">
                <a:latin typeface="Arial" panose="020B0604020202020204" pitchFamily="34" charset="0"/>
                <a:cs typeface="Arial" panose="020B0604020202020204" pitchFamily="34" charset="0"/>
              </a:rPr>
              <a:t>Keeping themselves and others safe</a:t>
            </a:r>
          </a:p>
          <a:p>
            <a:r>
              <a:rPr lang="en-GB" sz="2000" dirty="0">
                <a:latin typeface="Arial" panose="020B0604020202020204" pitchFamily="34" charset="0"/>
                <a:cs typeface="Arial" panose="020B0604020202020204" pitchFamily="34" charset="0"/>
              </a:rPr>
              <a:t>Growing from young to old and how people’s needs change</a:t>
            </a:r>
          </a:p>
          <a:p>
            <a:endParaRPr lang="en-GB" sz="2000" dirty="0"/>
          </a:p>
          <a:p>
            <a:endParaRPr lang="en-GB" dirty="0"/>
          </a:p>
          <a:p>
            <a:endParaRPr lang="en-GB" dirty="0"/>
          </a:p>
          <a:p>
            <a:endParaRPr lang="en-GB" dirty="0"/>
          </a:p>
        </p:txBody>
      </p:sp>
      <p:sp>
        <p:nvSpPr>
          <p:cNvPr id="13" name="Content Placeholder 2"/>
          <p:cNvSpPr txBox="1">
            <a:spLocks/>
          </p:cNvSpPr>
          <p:nvPr/>
        </p:nvSpPr>
        <p:spPr>
          <a:xfrm>
            <a:off x="5327202" y="1821768"/>
            <a:ext cx="637826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prstClr val="black"/>
                </a:solidFill>
                <a:latin typeface="Arial" panose="020B0604020202020204" pitchFamily="34" charset="0"/>
                <a:cs typeface="Arial" panose="020B0604020202020204" pitchFamily="34" charset="0"/>
              </a:rPr>
              <a:t>Sample Learning Outcomes</a:t>
            </a:r>
            <a:endParaRPr lang="en-GB" sz="2000" dirty="0">
              <a:solidFill>
                <a:prstClr val="black"/>
              </a:solidFill>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Identify some of the ways that good friends care for each other</a:t>
            </a:r>
          </a:p>
          <a:p>
            <a:r>
              <a:rPr lang="en-GB" sz="2000" dirty="0">
                <a:solidFill>
                  <a:prstClr val="black"/>
                </a:solidFill>
                <a:latin typeface="Arial" panose="020B0604020202020204" pitchFamily="34" charset="0"/>
                <a:cs typeface="Arial" panose="020B0604020202020204" pitchFamily="34" charset="0"/>
              </a:rPr>
              <a:t>Know and use words and phrases that show respect for other people</a:t>
            </a:r>
          </a:p>
          <a:p>
            <a:r>
              <a:rPr lang="en-GB" sz="2000" dirty="0">
                <a:solidFill>
                  <a:prstClr val="black"/>
                </a:solidFill>
                <a:latin typeface="Arial" panose="020B0604020202020204" pitchFamily="34" charset="0"/>
                <a:cs typeface="Arial" panose="020B0604020202020204" pitchFamily="34" charset="0"/>
              </a:rPr>
              <a:t>Explain where someone could get help if they were being upset by someone else’s behaviour</a:t>
            </a:r>
          </a:p>
          <a:p>
            <a:r>
              <a:rPr lang="en-GB" sz="2000" dirty="0">
                <a:solidFill>
                  <a:prstClr val="black"/>
                </a:solidFill>
                <a:latin typeface="Arial" panose="020B0604020202020204" pitchFamily="34" charset="0"/>
                <a:cs typeface="Arial" panose="020B0604020202020204" pitchFamily="34" charset="0"/>
              </a:rPr>
              <a:t>Identify situations in which they would need to say 'Yes', 'No', 'I'll ask', or 'I'll tell', in relation to keeping themselves and others safe.</a:t>
            </a:r>
          </a:p>
          <a:p>
            <a:r>
              <a:rPr lang="en-GB" sz="2000" dirty="0">
                <a:solidFill>
                  <a:prstClr val="black"/>
                </a:solidFill>
                <a:latin typeface="Arial" panose="020B0604020202020204" pitchFamily="34" charset="0"/>
                <a:cs typeface="Arial" panose="020B0604020202020204" pitchFamily="34" charset="0"/>
              </a:rPr>
              <a:t>Identify the types of touch they like and do not like</a:t>
            </a:r>
          </a:p>
          <a:p>
            <a:r>
              <a:rPr lang="en-GB" sz="2000" dirty="0">
                <a:solidFill>
                  <a:prstClr val="black"/>
                </a:solidFill>
                <a:latin typeface="Arial" panose="020B0604020202020204" pitchFamily="34" charset="0"/>
                <a:cs typeface="Arial" panose="020B0604020202020204" pitchFamily="34" charset="0"/>
              </a:rPr>
              <a:t>Explain that our genitals help us make babies when we are older</a:t>
            </a:r>
          </a:p>
          <a:p>
            <a:endParaRPr lang="en-GB" sz="2000" dirty="0">
              <a:solidFill>
                <a:prstClr val="black"/>
              </a:solidFill>
            </a:endParaRPr>
          </a:p>
          <a:p>
            <a:endParaRPr lang="en-GB" sz="2000"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1577830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46" y="121486"/>
            <a:ext cx="10515600" cy="1110396"/>
          </a:xfrm>
        </p:spPr>
        <p:txBody>
          <a:bodyPr>
            <a:normAutofit/>
          </a:bodyPr>
          <a:lstStyle/>
          <a:p>
            <a:r>
              <a:rPr lang="en-US" sz="3600" b="1" dirty="0"/>
              <a:t>Examples of resources: Year 2</a:t>
            </a:r>
            <a:br>
              <a:rPr lang="en-US" sz="3600" b="1" dirty="0"/>
            </a:br>
            <a:r>
              <a:rPr lang="en-US" sz="2400" b="1" dirty="0">
                <a:hlinkClick r:id="rId2"/>
              </a:rPr>
              <a:t>My body, your body</a:t>
            </a:r>
            <a:r>
              <a:rPr lang="en-US" sz="2400" b="1" dirty="0"/>
              <a:t>					</a:t>
            </a:r>
            <a:r>
              <a:rPr lang="en-US" sz="2400" b="1" dirty="0">
                <a:hlinkClick r:id="rId3"/>
              </a:rPr>
              <a:t>What does your body do?</a:t>
            </a:r>
            <a:endParaRPr lang="en-GB" sz="2400" b="1" dirty="0"/>
          </a:p>
        </p:txBody>
      </p:sp>
      <p:pic>
        <p:nvPicPr>
          <p:cNvPr id="3" name="Picture 2"/>
          <p:cNvPicPr>
            <a:picLocks noChangeAspect="1"/>
          </p:cNvPicPr>
          <p:nvPr/>
        </p:nvPicPr>
        <p:blipFill>
          <a:blip r:embed="rId4"/>
          <a:stretch>
            <a:fillRect/>
          </a:stretch>
        </p:blipFill>
        <p:spPr>
          <a:xfrm>
            <a:off x="2014307" y="3930162"/>
            <a:ext cx="3879734" cy="2776848"/>
          </a:xfrm>
          <a:prstGeom prst="rect">
            <a:avLst/>
          </a:prstGeom>
        </p:spPr>
      </p:pic>
      <p:sp>
        <p:nvSpPr>
          <p:cNvPr id="11" name="Rectangle 10"/>
          <p:cNvSpPr/>
          <p:nvPr/>
        </p:nvSpPr>
        <p:spPr>
          <a:xfrm>
            <a:off x="264896" y="1703859"/>
            <a:ext cx="5629145" cy="1754326"/>
          </a:xfrm>
          <a:prstGeom prst="rect">
            <a:avLst/>
          </a:prstGeom>
        </p:spPr>
        <p:txBody>
          <a:bodyPr wrap="square">
            <a:spAutoFit/>
          </a:bodyPr>
          <a:lstStyle/>
          <a:p>
            <a:r>
              <a:rPr lang="en-US" dirty="0">
                <a:latin typeface="Open Sans" panose="020B0606030504020204" pitchFamily="34" charset="0"/>
              </a:rPr>
              <a:t>Children will be able to:</a:t>
            </a:r>
          </a:p>
          <a:p>
            <a:r>
              <a:rPr lang="en-US" dirty="0">
                <a:latin typeface="Open Sans" panose="020B0606030504020204" pitchFamily="34" charset="0"/>
              </a:rPr>
              <a:t>-Identify which parts of the human body are private</a:t>
            </a:r>
          </a:p>
          <a:p>
            <a:r>
              <a:rPr lang="en-US" dirty="0">
                <a:latin typeface="Open Sans" panose="020B0606030504020204" pitchFamily="34" charset="0"/>
              </a:rPr>
              <a:t>-Understand that humans mostly have the same body parts but that they can look different from person to person</a:t>
            </a:r>
            <a:endParaRPr lang="en-US" b="0" i="0" dirty="0">
              <a:effectLst/>
              <a:latin typeface="Open Sans" panose="020B0606030504020204" pitchFamily="34" charset="0"/>
            </a:endParaRPr>
          </a:p>
        </p:txBody>
      </p:sp>
      <p:sp>
        <p:nvSpPr>
          <p:cNvPr id="14" name="Rectangle 13"/>
          <p:cNvSpPr/>
          <p:nvPr/>
        </p:nvSpPr>
        <p:spPr>
          <a:xfrm>
            <a:off x="6629400" y="1703859"/>
            <a:ext cx="5292970" cy="1754326"/>
          </a:xfrm>
          <a:prstGeom prst="rect">
            <a:avLst/>
          </a:prstGeom>
        </p:spPr>
        <p:txBody>
          <a:bodyPr wrap="square">
            <a:spAutoFit/>
          </a:bodyPr>
          <a:lstStyle/>
          <a:p>
            <a:r>
              <a:rPr lang="en-US" dirty="0">
                <a:solidFill>
                  <a:srgbClr val="333333"/>
                </a:solidFill>
                <a:latin typeface="Open Sans" panose="020B0606030504020204" pitchFamily="34" charset="0"/>
              </a:rPr>
              <a:t>Children will be able to:</a:t>
            </a:r>
          </a:p>
          <a:p>
            <a:r>
              <a:rPr lang="en-US" dirty="0">
                <a:solidFill>
                  <a:srgbClr val="333333"/>
                </a:solidFill>
                <a:latin typeface="Open Sans" panose="020B0606030504020204" pitchFamily="34" charset="0"/>
              </a:rPr>
              <a:t>-Name major internal body parts (heart, blood, lungs, stomach, small and large intestines, brain);</a:t>
            </a:r>
          </a:p>
          <a:p>
            <a:r>
              <a:rPr lang="en-US" dirty="0">
                <a:solidFill>
                  <a:srgbClr val="333333"/>
                </a:solidFill>
                <a:latin typeface="Open Sans" panose="020B0606030504020204" pitchFamily="34" charset="0"/>
              </a:rPr>
              <a:t>-Describe how food, water and air get into the body and blood.</a:t>
            </a:r>
            <a:endParaRPr lang="en-US" b="0" i="0" dirty="0">
              <a:solidFill>
                <a:srgbClr val="333333"/>
              </a:solidFill>
              <a:effectLst/>
              <a:latin typeface="Open Sans" panose="020B0606030504020204" pitchFamily="34" charset="0"/>
            </a:endParaRPr>
          </a:p>
        </p:txBody>
      </p:sp>
      <p:pic>
        <p:nvPicPr>
          <p:cNvPr id="15" name="Picture 14"/>
          <p:cNvPicPr>
            <a:picLocks noChangeAspect="1"/>
          </p:cNvPicPr>
          <p:nvPr/>
        </p:nvPicPr>
        <p:blipFill>
          <a:blip r:embed="rId5"/>
          <a:stretch>
            <a:fillRect/>
          </a:stretch>
        </p:blipFill>
        <p:spPr>
          <a:xfrm>
            <a:off x="8540464" y="3178428"/>
            <a:ext cx="2479682" cy="3528582"/>
          </a:xfrm>
          <a:prstGeom prst="rect">
            <a:avLst/>
          </a:prstGeom>
        </p:spPr>
      </p:pic>
    </p:spTree>
    <p:extLst>
      <p:ext uri="{BB962C8B-B14F-4D97-AF65-F5344CB8AC3E}">
        <p14:creationId xmlns:p14="http://schemas.microsoft.com/office/powerpoint/2010/main" val="191963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02" y="132061"/>
            <a:ext cx="10515600" cy="1110396"/>
          </a:xfrm>
        </p:spPr>
        <p:txBody>
          <a:bodyPr>
            <a:normAutofit/>
          </a:bodyPr>
          <a:lstStyle/>
          <a:p>
            <a:r>
              <a:rPr lang="en-US" sz="3600" b="1" dirty="0"/>
              <a:t>Examples of resources: Year 2</a:t>
            </a:r>
            <a:br>
              <a:rPr lang="en-US" sz="3600" b="1" dirty="0"/>
            </a:br>
            <a:r>
              <a:rPr lang="en-US" sz="2400" b="1" dirty="0">
                <a:hlinkClick r:id="rId2"/>
              </a:rPr>
              <a:t>Should I tell?</a:t>
            </a:r>
            <a:r>
              <a:rPr lang="en-US" sz="2400" b="1" dirty="0"/>
              <a:t>					</a:t>
            </a:r>
            <a:r>
              <a:rPr lang="en-US" sz="2400" b="1" dirty="0">
                <a:hlinkClick r:id="rId3"/>
              </a:rPr>
              <a:t>Some secrets should never be kept</a:t>
            </a:r>
            <a:endParaRPr lang="en-GB" sz="2400" b="1" dirty="0"/>
          </a:p>
        </p:txBody>
      </p:sp>
      <p:sp>
        <p:nvSpPr>
          <p:cNvPr id="12" name="Rectangle 11"/>
          <p:cNvSpPr/>
          <p:nvPr/>
        </p:nvSpPr>
        <p:spPr>
          <a:xfrm>
            <a:off x="253882" y="1729148"/>
            <a:ext cx="6096000" cy="1754326"/>
          </a:xfrm>
          <a:prstGeom prst="rect">
            <a:avLst/>
          </a:prstGeom>
        </p:spPr>
        <p:txBody>
          <a:bodyPr>
            <a:spAutoFit/>
          </a:bodyPr>
          <a:lstStyle/>
          <a:p>
            <a:r>
              <a:rPr lang="en-US" dirty="0">
                <a:latin typeface="Open Sans" panose="020B0606030504020204" pitchFamily="34" charset="0"/>
              </a:rPr>
              <a:t>Children will be able to:</a:t>
            </a:r>
          </a:p>
          <a:p>
            <a:r>
              <a:rPr lang="en-US" dirty="0">
                <a:latin typeface="Open Sans" panose="020B0606030504020204" pitchFamily="34" charset="0"/>
              </a:rPr>
              <a:t>-Identify safe secrets (including surprises) and unsafe secrets; </a:t>
            </a:r>
          </a:p>
          <a:p>
            <a:r>
              <a:rPr lang="en-US" dirty="0">
                <a:latin typeface="Open Sans" panose="020B0606030504020204" pitchFamily="34" charset="0"/>
              </a:rPr>
              <a:t>+</a:t>
            </a:r>
            <a:r>
              <a:rPr lang="en-US" dirty="0" err="1">
                <a:latin typeface="Open Sans" panose="020B0606030504020204" pitchFamily="34" charset="0"/>
              </a:rPr>
              <a:t>Recognise</a:t>
            </a:r>
            <a:r>
              <a:rPr lang="en-US" dirty="0">
                <a:latin typeface="Open Sans" panose="020B0606030504020204" pitchFamily="34" charset="0"/>
              </a:rPr>
              <a:t> the importance of telling someone they trust about a secret which makes them feel unsafe or uncomfortable.</a:t>
            </a:r>
            <a:endParaRPr lang="en-US" b="0" i="0" dirty="0">
              <a:effectLst/>
              <a:latin typeface="Open Sans" panose="020B0606030504020204" pitchFamily="34" charset="0"/>
            </a:endParaRPr>
          </a:p>
        </p:txBody>
      </p:sp>
      <p:pic>
        <p:nvPicPr>
          <p:cNvPr id="16" name="Picture 15"/>
          <p:cNvPicPr>
            <a:picLocks noChangeAspect="1"/>
          </p:cNvPicPr>
          <p:nvPr/>
        </p:nvPicPr>
        <p:blipFill>
          <a:blip r:embed="rId4"/>
          <a:stretch>
            <a:fillRect/>
          </a:stretch>
        </p:blipFill>
        <p:spPr>
          <a:xfrm>
            <a:off x="1172101" y="3458185"/>
            <a:ext cx="4259561" cy="3321535"/>
          </a:xfrm>
          <a:prstGeom prst="rect">
            <a:avLst/>
          </a:prstGeom>
        </p:spPr>
      </p:pic>
      <p:sp>
        <p:nvSpPr>
          <p:cNvPr id="17" name="Rectangle 16"/>
          <p:cNvSpPr/>
          <p:nvPr/>
        </p:nvSpPr>
        <p:spPr>
          <a:xfrm>
            <a:off x="6670431" y="1699834"/>
            <a:ext cx="5216769" cy="2092881"/>
          </a:xfrm>
          <a:prstGeom prst="rect">
            <a:avLst/>
          </a:prstGeom>
        </p:spPr>
        <p:txBody>
          <a:bodyPr wrap="square">
            <a:spAutoFit/>
          </a:bodyPr>
          <a:lstStyle/>
          <a:p>
            <a:r>
              <a:rPr lang="en-US" sz="1600" dirty="0">
                <a:latin typeface="Open Sans" panose="020B0606030504020204" pitchFamily="34" charset="0"/>
              </a:rPr>
              <a:t>Children will be able to:</a:t>
            </a:r>
          </a:p>
          <a:p>
            <a:pPr>
              <a:buFont typeface="Arial" panose="020B0604020202020204" pitchFamily="34" charset="0"/>
              <a:buChar char="•"/>
            </a:pPr>
            <a:r>
              <a:rPr lang="en-US" sz="1600" dirty="0">
                <a:latin typeface="Open Sans" panose="020B0606030504020204" pitchFamily="34" charset="0"/>
              </a:rPr>
              <a:t>Identify how inappropriate touch can make someone feel;</a:t>
            </a:r>
          </a:p>
          <a:p>
            <a:pPr>
              <a:buFont typeface="Arial" panose="020B0604020202020204" pitchFamily="34" charset="0"/>
              <a:buChar char="•"/>
            </a:pPr>
            <a:r>
              <a:rPr lang="en-US" sz="1600" dirty="0">
                <a:latin typeface="Open Sans" panose="020B0606030504020204" pitchFamily="34" charset="0"/>
              </a:rPr>
              <a:t>Understand that there are unsafe secrets and secrets that are nice surprises;</a:t>
            </a:r>
          </a:p>
          <a:p>
            <a:pPr>
              <a:buFont typeface="Arial" panose="020B0604020202020204" pitchFamily="34" charset="0"/>
              <a:buChar char="•"/>
            </a:pPr>
            <a:r>
              <a:rPr lang="en-US" sz="1600" dirty="0">
                <a:latin typeface="Open Sans" panose="020B0606030504020204" pitchFamily="34" charset="0"/>
              </a:rPr>
              <a:t>Explain that if someone is being touched in a way that they don’t like they have to tell someone in their safety network so they can help it stop.</a:t>
            </a:r>
            <a:r>
              <a:rPr lang="en-US" dirty="0">
                <a:solidFill>
                  <a:srgbClr val="333333"/>
                </a:solidFill>
                <a:latin typeface="Open Sans" panose="020B0606030504020204" pitchFamily="34" charset="0"/>
              </a:rPr>
              <a:t> </a:t>
            </a:r>
            <a:endParaRPr lang="en-US" b="0" i="0" dirty="0">
              <a:solidFill>
                <a:srgbClr val="333333"/>
              </a:solidFill>
              <a:effectLst/>
              <a:latin typeface="Open Sans" panose="020B0606030504020204" pitchFamily="34" charset="0"/>
            </a:endParaRPr>
          </a:p>
        </p:txBody>
      </p:sp>
      <p:pic>
        <p:nvPicPr>
          <p:cNvPr id="18" name="Picture 17"/>
          <p:cNvPicPr>
            <a:picLocks noChangeAspect="1"/>
          </p:cNvPicPr>
          <p:nvPr/>
        </p:nvPicPr>
        <p:blipFill>
          <a:blip r:embed="rId5"/>
          <a:stretch>
            <a:fillRect/>
          </a:stretch>
        </p:blipFill>
        <p:spPr>
          <a:xfrm>
            <a:off x="6670431" y="3783613"/>
            <a:ext cx="2211309" cy="2996107"/>
          </a:xfrm>
          <a:prstGeom prst="rect">
            <a:avLst/>
          </a:prstGeom>
        </p:spPr>
      </p:pic>
      <p:sp>
        <p:nvSpPr>
          <p:cNvPr id="19" name="Rectangle 18"/>
          <p:cNvSpPr/>
          <p:nvPr/>
        </p:nvSpPr>
        <p:spPr>
          <a:xfrm>
            <a:off x="9074288" y="4193403"/>
            <a:ext cx="2812912" cy="1477328"/>
          </a:xfrm>
          <a:prstGeom prst="rect">
            <a:avLst/>
          </a:prstGeom>
        </p:spPr>
        <p:txBody>
          <a:bodyPr wrap="square">
            <a:spAutoFit/>
          </a:bodyPr>
          <a:lstStyle/>
          <a:p>
            <a:r>
              <a:rPr lang="en-US" dirty="0">
                <a:solidFill>
                  <a:srgbClr val="030303"/>
                </a:solidFill>
                <a:latin typeface="Roboto"/>
              </a:rPr>
              <a:t>The book is aimed at 3-12 year old children and is intended to give them skills to deal with inappropriate touch.</a:t>
            </a:r>
            <a:endParaRPr lang="en-GB" dirty="0"/>
          </a:p>
        </p:txBody>
      </p:sp>
    </p:spTree>
    <p:extLst>
      <p:ext uri="{BB962C8B-B14F-4D97-AF65-F5344CB8AC3E}">
        <p14:creationId xmlns:p14="http://schemas.microsoft.com/office/powerpoint/2010/main" val="349281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dirty="0"/>
              <a:t>Damian Hinds:</a:t>
            </a:r>
            <a:endParaRPr lang="en-GB" b="1" dirty="0"/>
          </a:p>
        </p:txBody>
      </p:sp>
      <p:sp>
        <p:nvSpPr>
          <p:cNvPr id="3" name="Content Placeholder 2"/>
          <p:cNvSpPr>
            <a:spLocks noGrp="1"/>
          </p:cNvSpPr>
          <p:nvPr>
            <p:ph idx="1"/>
          </p:nvPr>
        </p:nvSpPr>
        <p:spPr>
          <a:xfrm>
            <a:off x="838200" y="1565031"/>
            <a:ext cx="10515600" cy="4611932"/>
          </a:xfrm>
        </p:spPr>
        <p:txBody>
          <a:bodyPr>
            <a:normAutofit fontScale="92500" lnSpcReduction="20000"/>
          </a:bodyPr>
          <a:lstStyle/>
          <a:p>
            <a:pPr>
              <a:buNone/>
            </a:pPr>
            <a:r>
              <a:rPr lang="en-GB" sz="3200" i="1" dirty="0"/>
              <a:t>“This compulsory subject has been introduced to help to keep children safe; prepare them for the world in which they are growing up, including the laws as they relate to relationships, sex and health; to help foster respect for others and for difference.”</a:t>
            </a:r>
          </a:p>
          <a:p>
            <a:pPr>
              <a:buNone/>
            </a:pPr>
            <a:endParaRPr lang="en-US" altLang="en-US" sz="1600" b="1" dirty="0"/>
          </a:p>
          <a:p>
            <a:pPr>
              <a:buNone/>
            </a:pPr>
            <a:r>
              <a:rPr lang="en-US" altLang="en-US" sz="1600" b="1" dirty="0"/>
              <a:t>Damian Hinds – Secretary of State for Education, February 25</a:t>
            </a:r>
            <a:r>
              <a:rPr lang="en-US" altLang="en-US" sz="1600" b="1" baseline="30000" dirty="0"/>
              <a:t>th</a:t>
            </a:r>
            <a:r>
              <a:rPr lang="en-US" altLang="en-US" sz="1600" b="1" dirty="0"/>
              <a:t> 2019</a:t>
            </a:r>
          </a:p>
          <a:p>
            <a:pPr>
              <a:buNone/>
            </a:pPr>
            <a:endParaRPr lang="en-US" i="1" dirty="0"/>
          </a:p>
          <a:p>
            <a:pPr>
              <a:buNone/>
            </a:pPr>
            <a:endParaRPr lang="en-GB" i="1" dirty="0"/>
          </a:p>
        </p:txBody>
      </p:sp>
    </p:spTree>
    <p:extLst>
      <p:ext uri="{BB962C8B-B14F-4D97-AF65-F5344CB8AC3E}">
        <p14:creationId xmlns:p14="http://schemas.microsoft.com/office/powerpoint/2010/main" val="127690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3" y="0"/>
            <a:ext cx="10515600" cy="1110396"/>
          </a:xfrm>
        </p:spPr>
        <p:txBody>
          <a:bodyPr>
            <a:normAutofit/>
          </a:bodyPr>
          <a:lstStyle/>
          <a:p>
            <a:r>
              <a:rPr lang="en-US" sz="3600" b="1" dirty="0"/>
              <a:t>Examples of resources: Year 3</a:t>
            </a:r>
            <a:endParaRPr lang="en-GB" sz="3600" b="1" dirty="0"/>
          </a:p>
        </p:txBody>
      </p:sp>
      <p:sp>
        <p:nvSpPr>
          <p:cNvPr id="13" name="Content Placeholder 2"/>
          <p:cNvSpPr txBox="1">
            <a:spLocks/>
          </p:cNvSpPr>
          <p:nvPr/>
        </p:nvSpPr>
        <p:spPr>
          <a:xfrm>
            <a:off x="5503048" y="1832321"/>
            <a:ext cx="6378262"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p>
          <a:p>
            <a:pPr lvl="0"/>
            <a:r>
              <a:rPr lang="en-GB" dirty="0"/>
              <a:t>Explain some of the feelings someone might have when they lose something important to them</a:t>
            </a:r>
          </a:p>
          <a:p>
            <a:pPr lvl="0"/>
            <a:r>
              <a:rPr lang="en-GB" dirty="0"/>
              <a:t>Recognise and describe appropriate behaviour online as well as offline</a:t>
            </a:r>
          </a:p>
          <a:p>
            <a:pPr lvl="0"/>
            <a:r>
              <a:rPr lang="en-GB" dirty="0"/>
              <a:t>Identify when it is appropriate or inappropriate to allow someone into their body space</a:t>
            </a:r>
          </a:p>
          <a:p>
            <a:pPr lvl="0"/>
            <a:r>
              <a:rPr lang="en-GB" dirty="0"/>
              <a:t>Recognise who they have positive healthy</a:t>
            </a:r>
          </a:p>
          <a:p>
            <a:r>
              <a:rPr lang="en-GB" dirty="0"/>
              <a:t>relationships with</a:t>
            </a:r>
          </a:p>
          <a:p>
            <a:pPr lvl="0"/>
            <a:r>
              <a:rPr lang="en-GB" dirty="0"/>
              <a:t>Recognise that repeated name calling is a form of bullying</a:t>
            </a:r>
          </a:p>
          <a:p>
            <a:pPr marL="0" indent="0">
              <a:buNone/>
            </a:pPr>
            <a:endParaRPr lang="en-GB" sz="2000" dirty="0">
              <a:solidFill>
                <a:prstClr val="black"/>
              </a:solidFill>
            </a:endParaRPr>
          </a:p>
          <a:p>
            <a:endParaRPr lang="en-GB" sz="2000"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latin typeface="Arial" panose="020B0604020202020204" pitchFamily="34" charset="0"/>
                <a:cs typeface="Arial" panose="020B0604020202020204" pitchFamily="34" charset="0"/>
              </a:rPr>
              <a:t>Extending learning in year 2. </a:t>
            </a:r>
          </a:p>
          <a:p>
            <a:pPr marL="0" indent="0">
              <a:buFont typeface="Arial" panose="020B0604020202020204" pitchFamily="34" charset="0"/>
              <a:buNone/>
            </a:pPr>
            <a:r>
              <a:rPr lang="en-GB" sz="2400" b="1" dirty="0">
                <a:latin typeface="Arial" panose="020B0604020202020204" pitchFamily="34" charset="0"/>
                <a:cs typeface="Arial" panose="020B0604020202020204" pitchFamily="34" charset="0"/>
              </a:rPr>
              <a:t>New content to include:</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Change including bereavement</a:t>
            </a:r>
          </a:p>
          <a:p>
            <a:r>
              <a:rPr lang="en-GB" sz="2400" dirty="0">
                <a:latin typeface="Arial" panose="020B0604020202020204" pitchFamily="34" charset="0"/>
                <a:cs typeface="Arial" panose="020B0604020202020204" pitchFamily="34" charset="0"/>
              </a:rPr>
              <a:t>Images in the media </a:t>
            </a:r>
          </a:p>
          <a:p>
            <a:r>
              <a:rPr lang="en-GB" sz="2400" dirty="0">
                <a:latin typeface="Arial" panose="020B0604020202020204" pitchFamily="34" charset="0"/>
                <a:cs typeface="Arial" panose="020B0604020202020204" pitchFamily="34" charset="0"/>
              </a:rPr>
              <a:t>Protecting personal information online</a:t>
            </a:r>
          </a:p>
          <a:p>
            <a:r>
              <a:rPr lang="en-GB" sz="2400" dirty="0">
                <a:latin typeface="Arial" panose="020B0604020202020204" pitchFamily="34" charset="0"/>
                <a:cs typeface="Arial" panose="020B0604020202020204" pitchFamily="34" charset="0"/>
              </a:rPr>
              <a:t>Different types of relationships</a:t>
            </a:r>
          </a:p>
          <a:p>
            <a:r>
              <a:rPr lang="en-GB" sz="2400" dirty="0">
                <a:latin typeface="Arial" panose="020B0604020202020204" pitchFamily="34" charset="0"/>
                <a:cs typeface="Arial" panose="020B0604020202020204" pitchFamily="34" charset="0"/>
              </a:rPr>
              <a:t>Healthy and unhealthy relationships (friendships),</a:t>
            </a:r>
          </a:p>
          <a:p>
            <a:r>
              <a:rPr lang="en-GB" sz="2400" dirty="0">
                <a:latin typeface="Arial" panose="020B0604020202020204" pitchFamily="34" charset="0"/>
                <a:cs typeface="Arial" panose="020B0604020202020204" pitchFamily="34" charset="0"/>
              </a:rPr>
              <a:t>Discrimination and its consequences</a:t>
            </a:r>
          </a:p>
          <a:p>
            <a:r>
              <a:rPr lang="en-GB" sz="2400" dirty="0">
                <a:latin typeface="Arial" panose="020B0604020202020204" pitchFamily="34" charset="0"/>
                <a:cs typeface="Arial" panose="020B0604020202020204" pitchFamily="34" charset="0"/>
              </a:rPr>
              <a:t>Understanding risk </a:t>
            </a:r>
          </a:p>
          <a:p>
            <a:r>
              <a:rPr lang="en-GB" sz="2400" dirty="0">
                <a:latin typeface="Arial" panose="020B0604020202020204" pitchFamily="34" charset="0"/>
                <a:cs typeface="Arial" panose="020B0604020202020204" pitchFamily="34" charset="0"/>
              </a:rPr>
              <a:t>Making informed choices</a:t>
            </a:r>
          </a:p>
          <a:p>
            <a:r>
              <a:rPr lang="en-GB" sz="2400" dirty="0">
                <a:latin typeface="Arial" panose="020B0604020202020204" pitchFamily="34" charset="0"/>
                <a:cs typeface="Arial" panose="020B0604020202020204" pitchFamily="34" charset="0"/>
              </a:rPr>
              <a:t>Resisting pressure</a:t>
            </a:r>
          </a:p>
          <a:p>
            <a:endParaRPr lang="en-GB" dirty="0"/>
          </a:p>
          <a:p>
            <a:endParaRPr lang="en-GB" dirty="0"/>
          </a:p>
          <a:p>
            <a:endParaRPr lang="en-GB" dirty="0"/>
          </a:p>
        </p:txBody>
      </p:sp>
    </p:spTree>
    <p:extLst>
      <p:ext uri="{BB962C8B-B14F-4D97-AF65-F5344CB8AC3E}">
        <p14:creationId xmlns:p14="http://schemas.microsoft.com/office/powerpoint/2010/main" val="56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40" y="86058"/>
            <a:ext cx="10515600" cy="1110396"/>
          </a:xfrm>
        </p:spPr>
        <p:txBody>
          <a:bodyPr>
            <a:normAutofit/>
          </a:bodyPr>
          <a:lstStyle/>
          <a:p>
            <a:r>
              <a:rPr lang="en-US" sz="3600" b="1" dirty="0"/>
              <a:t>Examples of resources: Year 3</a:t>
            </a:r>
            <a:br>
              <a:rPr lang="en-US" sz="3600" b="1" dirty="0"/>
            </a:br>
            <a:r>
              <a:rPr lang="en-US" sz="2400" b="1" dirty="0">
                <a:hlinkClick r:id="rId2" action="ppaction://hlinkfile"/>
              </a:rPr>
              <a:t>Body space</a:t>
            </a:r>
            <a:endParaRPr lang="en-GB" sz="2400" b="1" dirty="0"/>
          </a:p>
        </p:txBody>
      </p:sp>
      <p:sp>
        <p:nvSpPr>
          <p:cNvPr id="3" name="Rectangle 2"/>
          <p:cNvSpPr/>
          <p:nvPr/>
        </p:nvSpPr>
        <p:spPr>
          <a:xfrm>
            <a:off x="305663" y="1868667"/>
            <a:ext cx="6096000" cy="2031325"/>
          </a:xfrm>
          <a:prstGeom prst="rect">
            <a:avLst/>
          </a:prstGeom>
        </p:spPr>
        <p:txBody>
          <a:bodyPr>
            <a:spAutoFit/>
          </a:bodyPr>
          <a:lstStyle/>
          <a:p>
            <a:r>
              <a:rPr lang="en-US" dirty="0">
                <a:latin typeface="Open Sans" panose="020B0606030504020204" pitchFamily="34" charset="0"/>
              </a:rPr>
              <a:t>Children will be able to:</a:t>
            </a:r>
          </a:p>
          <a:p>
            <a:r>
              <a:rPr lang="en-US" dirty="0">
                <a:latin typeface="Open Sans" panose="020B0606030504020204" pitchFamily="34" charset="0"/>
              </a:rPr>
              <a:t>-Understand what is meant by the term body space (or personal space); </a:t>
            </a:r>
          </a:p>
          <a:p>
            <a:r>
              <a:rPr lang="en-US" dirty="0">
                <a:latin typeface="Open Sans" panose="020B0606030504020204" pitchFamily="34" charset="0"/>
              </a:rPr>
              <a:t>-Identify when it is appropriate or inappropriate to allow someone into their body space;</a:t>
            </a:r>
          </a:p>
          <a:p>
            <a:r>
              <a:rPr lang="en-US" dirty="0">
                <a:latin typeface="Open Sans" panose="020B0606030504020204" pitchFamily="34" charset="0"/>
              </a:rPr>
              <a:t>-Rehearse strategies for when someone is inappropriately in their body space</a:t>
            </a:r>
            <a:endParaRPr lang="en-US" b="0" i="0" dirty="0">
              <a:effectLst/>
              <a:latin typeface="Open Sans" panose="020B0606030504020204" pitchFamily="34" charset="0"/>
            </a:endParaRPr>
          </a:p>
        </p:txBody>
      </p:sp>
      <p:pic>
        <p:nvPicPr>
          <p:cNvPr id="11" name="Picture 10"/>
          <p:cNvPicPr>
            <a:picLocks noChangeAspect="1"/>
          </p:cNvPicPr>
          <p:nvPr/>
        </p:nvPicPr>
        <p:blipFill>
          <a:blip r:embed="rId3"/>
          <a:stretch>
            <a:fillRect/>
          </a:stretch>
        </p:blipFill>
        <p:spPr>
          <a:xfrm>
            <a:off x="6178619" y="2610797"/>
            <a:ext cx="5392058" cy="3708634"/>
          </a:xfrm>
          <a:prstGeom prst="rect">
            <a:avLst/>
          </a:prstGeom>
        </p:spPr>
      </p:pic>
    </p:spTree>
    <p:extLst>
      <p:ext uri="{BB962C8B-B14F-4D97-AF65-F5344CB8AC3E}">
        <p14:creationId xmlns:p14="http://schemas.microsoft.com/office/powerpoint/2010/main" val="3291038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28" y="129696"/>
            <a:ext cx="10515600" cy="1110396"/>
          </a:xfrm>
        </p:spPr>
        <p:txBody>
          <a:bodyPr>
            <a:normAutofit/>
          </a:bodyPr>
          <a:lstStyle/>
          <a:p>
            <a:r>
              <a:rPr lang="en-US" sz="3600" b="1" dirty="0"/>
              <a:t>Examples of resources: Year 4</a:t>
            </a:r>
            <a:endParaRPr lang="en-GB" sz="3600" b="1" dirty="0"/>
          </a:p>
        </p:txBody>
      </p:sp>
      <p:sp>
        <p:nvSpPr>
          <p:cNvPr id="13" name="Content Placeholder 2"/>
          <p:cNvSpPr txBox="1">
            <a:spLocks/>
          </p:cNvSpPr>
          <p:nvPr/>
        </p:nvSpPr>
        <p:spPr>
          <a:xfrm>
            <a:off x="5503048" y="1832321"/>
            <a:ext cx="6378262"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p>
          <a:p>
            <a:pPr lvl="0"/>
            <a:r>
              <a:rPr lang="en-GB" dirty="0"/>
              <a:t>Understand and explain why puberty happens</a:t>
            </a:r>
          </a:p>
          <a:p>
            <a:pPr lvl="0"/>
            <a:r>
              <a:rPr lang="en-GB" dirty="0"/>
              <a:t>Suggest reasons why young people sometimes fall out with their parents</a:t>
            </a:r>
          </a:p>
          <a:p>
            <a:pPr lvl="0"/>
            <a:r>
              <a:rPr lang="en-GB" dirty="0"/>
              <a:t>Discuss the reasons why a person would want to be married, or live together, or have a civil ceremony</a:t>
            </a:r>
          </a:p>
          <a:p>
            <a:pPr lvl="0"/>
            <a:r>
              <a:rPr lang="en-GB" dirty="0"/>
              <a:t>Define what is meant by 'being responsible‘</a:t>
            </a:r>
          </a:p>
          <a:p>
            <a:pPr lvl="0"/>
            <a:r>
              <a:rPr lang="en-GB" dirty="0"/>
              <a:t>Understand and identify stereotypes, including those promoted in the media</a:t>
            </a:r>
          </a:p>
          <a:p>
            <a:pPr lvl="0"/>
            <a:r>
              <a:rPr lang="en-GB" dirty="0"/>
              <a:t>Understand that we can be influenced both positively and negatively</a:t>
            </a:r>
          </a:p>
          <a:p>
            <a:pPr marL="0" indent="0">
              <a:buNone/>
            </a:pPr>
            <a:endParaRPr lang="en-GB" sz="2000" dirty="0">
              <a:solidFill>
                <a:prstClr val="black"/>
              </a:solidFill>
            </a:endParaRPr>
          </a:p>
          <a:p>
            <a:endParaRPr lang="en-GB" sz="2000"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Extending learning in Y3</a:t>
            </a:r>
          </a:p>
          <a:p>
            <a:pPr marL="0" indent="0">
              <a:buNone/>
            </a:pPr>
            <a:r>
              <a:rPr lang="en-GB" b="1" dirty="0"/>
              <a:t>New content to include:</a:t>
            </a:r>
            <a:endParaRPr lang="en-GB" sz="1400" dirty="0"/>
          </a:p>
          <a:p>
            <a:pPr lvl="1"/>
            <a:r>
              <a:rPr lang="en-GB" dirty="0"/>
              <a:t>Body changes in puberty</a:t>
            </a:r>
          </a:p>
          <a:p>
            <a:pPr lvl="1"/>
            <a:r>
              <a:rPr lang="en-GB" dirty="0"/>
              <a:t>Menstruation</a:t>
            </a:r>
          </a:p>
          <a:p>
            <a:pPr lvl="1"/>
            <a:r>
              <a:rPr lang="en-GB" dirty="0"/>
              <a:t>Conflicting emotions</a:t>
            </a:r>
            <a:endParaRPr lang="en-GB" sz="1200" dirty="0"/>
          </a:p>
          <a:p>
            <a:pPr lvl="1"/>
            <a:r>
              <a:rPr lang="en-GB" dirty="0"/>
              <a:t>Good and not so good feelings</a:t>
            </a:r>
            <a:endParaRPr lang="en-GB" sz="1200" dirty="0"/>
          </a:p>
          <a:p>
            <a:pPr lvl="1"/>
            <a:r>
              <a:rPr lang="en-GB" dirty="0"/>
              <a:t>Marriage and other relationships</a:t>
            </a:r>
            <a:endParaRPr lang="en-GB" sz="1200" dirty="0"/>
          </a:p>
          <a:p>
            <a:pPr lvl="1"/>
            <a:r>
              <a:rPr lang="en-GB" dirty="0"/>
              <a:t>Consequences of our actions</a:t>
            </a:r>
            <a:endParaRPr lang="en-GB" sz="1200" dirty="0"/>
          </a:p>
          <a:p>
            <a:pPr lvl="1"/>
            <a:r>
              <a:rPr lang="en-GB" dirty="0"/>
              <a:t>Recognise and challenge stereotypes</a:t>
            </a:r>
            <a:endParaRPr lang="en-GB" sz="1200" dirty="0"/>
          </a:p>
          <a:p>
            <a:pPr lvl="1"/>
            <a:r>
              <a:rPr lang="en-GB" dirty="0"/>
              <a:t>Pressures to behave in an unacceptable, unhealthy or risky way</a:t>
            </a:r>
            <a:endParaRPr lang="en-GB" sz="1200" dirty="0"/>
          </a:p>
          <a:p>
            <a:endParaRPr lang="en-GB" dirty="0"/>
          </a:p>
          <a:p>
            <a:endParaRPr lang="en-GB" dirty="0"/>
          </a:p>
          <a:p>
            <a:endParaRPr lang="en-GB" dirty="0"/>
          </a:p>
        </p:txBody>
      </p:sp>
    </p:spTree>
    <p:extLst>
      <p:ext uri="{BB962C8B-B14F-4D97-AF65-F5344CB8AC3E}">
        <p14:creationId xmlns:p14="http://schemas.microsoft.com/office/powerpoint/2010/main" val="3017751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27" y="94009"/>
            <a:ext cx="10515600" cy="1110396"/>
          </a:xfrm>
        </p:spPr>
        <p:txBody>
          <a:bodyPr>
            <a:normAutofit/>
          </a:bodyPr>
          <a:lstStyle/>
          <a:p>
            <a:r>
              <a:rPr lang="en-US" sz="3600" b="1" dirty="0"/>
              <a:t>Examples of resources: Year 4</a:t>
            </a:r>
            <a:br>
              <a:rPr lang="en-US" sz="3600" b="1" dirty="0"/>
            </a:br>
            <a:r>
              <a:rPr lang="en-US" sz="2400" b="1" dirty="0">
                <a:hlinkClick r:id="rId2"/>
              </a:rPr>
              <a:t>My changing body</a:t>
            </a:r>
            <a:endParaRPr lang="en-GB" sz="2400" b="1" dirty="0"/>
          </a:p>
        </p:txBody>
      </p:sp>
      <p:sp>
        <p:nvSpPr>
          <p:cNvPr id="3" name="Rectangle 2"/>
          <p:cNvSpPr/>
          <p:nvPr/>
        </p:nvSpPr>
        <p:spPr>
          <a:xfrm>
            <a:off x="305663" y="1868667"/>
            <a:ext cx="6096000" cy="1477328"/>
          </a:xfrm>
          <a:prstGeom prst="rect">
            <a:avLst/>
          </a:prstGeom>
        </p:spPr>
        <p:txBody>
          <a:bodyPr>
            <a:spAutoFit/>
          </a:bodyPr>
          <a:lstStyle/>
          <a:p>
            <a:r>
              <a:rPr lang="en-US" dirty="0"/>
              <a:t>Children will be able to:</a:t>
            </a:r>
          </a:p>
          <a:p>
            <a:r>
              <a:rPr lang="en-US" dirty="0"/>
              <a:t>-</a:t>
            </a:r>
            <a:r>
              <a:rPr lang="en-US" dirty="0" err="1"/>
              <a:t>Recognise</a:t>
            </a:r>
            <a:r>
              <a:rPr lang="en-US" dirty="0"/>
              <a:t> that babies come from the joining of an egg and sperm;</a:t>
            </a:r>
          </a:p>
          <a:p>
            <a:r>
              <a:rPr lang="en-US" dirty="0"/>
              <a:t>-Explain what happens when an egg doesn’t meet a sperm;</a:t>
            </a:r>
          </a:p>
          <a:p>
            <a:r>
              <a:rPr lang="en-US" dirty="0"/>
              <a:t>Understand that for girls, periods are a normal part of puberty.</a:t>
            </a:r>
          </a:p>
        </p:txBody>
      </p:sp>
      <p:pic>
        <p:nvPicPr>
          <p:cNvPr id="12" name="Picture 11"/>
          <p:cNvPicPr>
            <a:picLocks noChangeAspect="1"/>
          </p:cNvPicPr>
          <p:nvPr/>
        </p:nvPicPr>
        <p:blipFill>
          <a:blip r:embed="rId3"/>
          <a:stretch>
            <a:fillRect/>
          </a:stretch>
        </p:blipFill>
        <p:spPr>
          <a:xfrm>
            <a:off x="6851001" y="1617784"/>
            <a:ext cx="3970262" cy="4507224"/>
          </a:xfrm>
          <a:prstGeom prst="rect">
            <a:avLst/>
          </a:prstGeom>
        </p:spPr>
      </p:pic>
    </p:spTree>
    <p:extLst>
      <p:ext uri="{BB962C8B-B14F-4D97-AF65-F5344CB8AC3E}">
        <p14:creationId xmlns:p14="http://schemas.microsoft.com/office/powerpoint/2010/main" val="3394587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21" y="48778"/>
            <a:ext cx="10515600" cy="1110396"/>
          </a:xfrm>
        </p:spPr>
        <p:txBody>
          <a:bodyPr>
            <a:normAutofit/>
          </a:bodyPr>
          <a:lstStyle/>
          <a:p>
            <a:r>
              <a:rPr lang="en-US" sz="3600" b="1" dirty="0"/>
              <a:t>Examples of resources: Year 5</a:t>
            </a:r>
            <a:endParaRPr lang="en-GB" sz="3600" b="1" dirty="0"/>
          </a:p>
        </p:txBody>
      </p:sp>
      <p:sp>
        <p:nvSpPr>
          <p:cNvPr id="13" name="Content Placeholder 2"/>
          <p:cNvSpPr txBox="1">
            <a:spLocks/>
          </p:cNvSpPr>
          <p:nvPr/>
        </p:nvSpPr>
        <p:spPr>
          <a:xfrm>
            <a:off x="5503048" y="1580602"/>
            <a:ext cx="6378262" cy="47674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endParaRPr lang="en-GB" dirty="0"/>
          </a:p>
          <a:p>
            <a:pPr lvl="0"/>
            <a:r>
              <a:rPr lang="en-GB" dirty="0"/>
              <a:t>Identify some products that they may need during puberty and why</a:t>
            </a:r>
          </a:p>
          <a:p>
            <a:pPr lvl="0"/>
            <a:r>
              <a:rPr lang="en-GB" dirty="0"/>
              <a:t>Understand that for girls, periods are a normal part of puberty</a:t>
            </a:r>
          </a:p>
          <a:p>
            <a:pPr lvl="0"/>
            <a:r>
              <a:rPr lang="en-GB" dirty="0"/>
              <a:t>Recognise some of the feelings associated with feeling excluded or ‘left out’</a:t>
            </a:r>
          </a:p>
          <a:p>
            <a:pPr lvl="0"/>
            <a:r>
              <a:rPr lang="en-GB" dirty="0"/>
              <a:t>Identify what things make a relationship unhealthy</a:t>
            </a:r>
          </a:p>
          <a:p>
            <a:pPr lvl="0"/>
            <a:r>
              <a:rPr lang="en-GB" dirty="0"/>
              <a:t>Explore and share their views about decision making when faced with a risky situation</a:t>
            </a:r>
          </a:p>
          <a:p>
            <a:pPr lvl="0"/>
            <a:r>
              <a:rPr lang="en-GB" dirty="0"/>
              <a:t>Recognise that people aren’t always who they say they are online</a:t>
            </a:r>
          </a:p>
          <a:p>
            <a:pPr lvl="0"/>
            <a:r>
              <a:rPr lang="en-GB" dirty="0"/>
              <a:t>Recognise that some people can get bullied because of the way they express their gender</a:t>
            </a:r>
          </a:p>
          <a:p>
            <a:pPr lvl="0"/>
            <a:r>
              <a:rPr lang="en-GB" dirty="0"/>
              <a:t>Know how to protect personal information online</a:t>
            </a:r>
          </a:p>
          <a:p>
            <a:pPr marL="0" indent="0">
              <a:buNone/>
            </a:pPr>
            <a:endParaRPr lang="en-GB" sz="2000" dirty="0">
              <a:solidFill>
                <a:prstClr val="black"/>
              </a:solidFill>
            </a:endParaRPr>
          </a:p>
          <a:p>
            <a:endParaRPr lang="en-GB" sz="2000"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Extending learning in Y4</a:t>
            </a:r>
          </a:p>
          <a:p>
            <a:pPr marL="0" indent="0">
              <a:buNone/>
            </a:pPr>
            <a:r>
              <a:rPr lang="en-GB" b="1" dirty="0"/>
              <a:t>New content to include:</a:t>
            </a:r>
            <a:endParaRPr lang="en-GB" sz="1400" dirty="0"/>
          </a:p>
          <a:p>
            <a:pPr lvl="1"/>
            <a:r>
              <a:rPr lang="en-GB" dirty="0"/>
              <a:t>Body changes and feelings during puberty</a:t>
            </a:r>
            <a:endParaRPr lang="en-GB" sz="1200" dirty="0"/>
          </a:p>
          <a:p>
            <a:pPr lvl="1"/>
            <a:r>
              <a:rPr lang="en-GB" dirty="0"/>
              <a:t>Changing feelings and the effect on those we live with</a:t>
            </a:r>
            <a:endParaRPr lang="en-GB" sz="1200" dirty="0"/>
          </a:p>
          <a:p>
            <a:pPr lvl="1"/>
            <a:r>
              <a:rPr lang="en-GB" dirty="0"/>
              <a:t>Unhealthy relationships</a:t>
            </a:r>
            <a:endParaRPr lang="en-GB" sz="1200" dirty="0"/>
          </a:p>
          <a:p>
            <a:pPr lvl="1"/>
            <a:r>
              <a:rPr lang="en-GB" dirty="0"/>
              <a:t>Risky behaviour</a:t>
            </a:r>
            <a:endParaRPr lang="en-GB" sz="1200" dirty="0"/>
          </a:p>
          <a:p>
            <a:pPr lvl="1"/>
            <a:r>
              <a:rPr lang="en-GB" dirty="0"/>
              <a:t>Using social media safely</a:t>
            </a:r>
            <a:endParaRPr lang="en-GB" sz="1200" dirty="0"/>
          </a:p>
          <a:p>
            <a:pPr lvl="1"/>
            <a:r>
              <a:rPr lang="en-GB" dirty="0"/>
              <a:t>Types of bullying including homophobic</a:t>
            </a:r>
            <a:endParaRPr lang="en-GB" sz="1200" dirty="0"/>
          </a:p>
          <a:p>
            <a:pPr lvl="1"/>
            <a:r>
              <a:rPr lang="en-GB" dirty="0"/>
              <a:t>Keeping personal information private online</a:t>
            </a:r>
            <a:endParaRPr lang="en-GB" sz="1200"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31156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43" y="104449"/>
            <a:ext cx="10515600" cy="1110396"/>
          </a:xfrm>
        </p:spPr>
        <p:txBody>
          <a:bodyPr>
            <a:normAutofit/>
          </a:bodyPr>
          <a:lstStyle/>
          <a:p>
            <a:r>
              <a:rPr lang="en-US" sz="3600" b="1" dirty="0"/>
              <a:t>Examples of resources: Year 5</a:t>
            </a:r>
            <a:br>
              <a:rPr lang="en-US" sz="3600" b="1" dirty="0"/>
            </a:br>
            <a:r>
              <a:rPr lang="en-US" sz="2400" b="1" dirty="0">
                <a:hlinkClick r:id="rId2"/>
              </a:rPr>
              <a:t>Is it true?</a:t>
            </a:r>
            <a:r>
              <a:rPr lang="en-US" sz="2400" b="1" dirty="0"/>
              <a:t>				Please note this is non-statutory</a:t>
            </a:r>
            <a:endParaRPr lang="en-GB" sz="2400" b="1" dirty="0"/>
          </a:p>
        </p:txBody>
      </p:sp>
      <p:sp>
        <p:nvSpPr>
          <p:cNvPr id="3" name="Rectangle 2"/>
          <p:cNvSpPr/>
          <p:nvPr/>
        </p:nvSpPr>
        <p:spPr>
          <a:xfrm>
            <a:off x="305663" y="1868667"/>
            <a:ext cx="6096000" cy="2308324"/>
          </a:xfrm>
          <a:prstGeom prst="rect">
            <a:avLst/>
          </a:prstGeom>
        </p:spPr>
        <p:txBody>
          <a:bodyPr>
            <a:spAutoFit/>
          </a:bodyPr>
          <a:lstStyle/>
          <a:p>
            <a:r>
              <a:rPr lang="en-US" dirty="0"/>
              <a:t>Children will be able to:</a:t>
            </a:r>
          </a:p>
          <a:p>
            <a:r>
              <a:rPr lang="en-US" dirty="0"/>
              <a:t>-Understand that the information we see online, either text or images, is not always true or accurate;</a:t>
            </a:r>
          </a:p>
          <a:p>
            <a:r>
              <a:rPr lang="en-US" dirty="0"/>
              <a:t>-</a:t>
            </a:r>
            <a:r>
              <a:rPr lang="en-US" dirty="0" err="1"/>
              <a:t>Recognise</a:t>
            </a:r>
            <a:r>
              <a:rPr lang="en-US" dirty="0"/>
              <a:t> that some people post things online about themselves that aren’t true, sometimes this is so that people will like them;</a:t>
            </a:r>
          </a:p>
          <a:p>
            <a:r>
              <a:rPr lang="en-US" dirty="0"/>
              <a:t>-Understand and explain the difference between sex, gender identity, gender expression and sexual orientation.</a:t>
            </a:r>
          </a:p>
        </p:txBody>
      </p:sp>
      <p:pic>
        <p:nvPicPr>
          <p:cNvPr id="11" name="Picture 10"/>
          <p:cNvPicPr>
            <a:picLocks noChangeAspect="1"/>
          </p:cNvPicPr>
          <p:nvPr/>
        </p:nvPicPr>
        <p:blipFill>
          <a:blip r:embed="rId3"/>
          <a:stretch>
            <a:fillRect/>
          </a:stretch>
        </p:blipFill>
        <p:spPr>
          <a:xfrm>
            <a:off x="1230920" y="4374240"/>
            <a:ext cx="4217483" cy="2193614"/>
          </a:xfrm>
          <a:prstGeom prst="rect">
            <a:avLst/>
          </a:prstGeom>
        </p:spPr>
      </p:pic>
      <p:pic>
        <p:nvPicPr>
          <p:cNvPr id="14" name="Picture 13"/>
          <p:cNvPicPr>
            <a:picLocks noChangeAspect="1"/>
          </p:cNvPicPr>
          <p:nvPr/>
        </p:nvPicPr>
        <p:blipFill>
          <a:blip r:embed="rId4"/>
          <a:stretch>
            <a:fillRect/>
          </a:stretch>
        </p:blipFill>
        <p:spPr>
          <a:xfrm>
            <a:off x="6100296" y="2548722"/>
            <a:ext cx="5934233" cy="3937987"/>
          </a:xfrm>
          <a:prstGeom prst="rect">
            <a:avLst/>
          </a:prstGeom>
        </p:spPr>
      </p:pic>
    </p:spTree>
    <p:extLst>
      <p:ext uri="{BB962C8B-B14F-4D97-AF65-F5344CB8AC3E}">
        <p14:creationId xmlns:p14="http://schemas.microsoft.com/office/powerpoint/2010/main" val="1778196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63" y="33326"/>
            <a:ext cx="10515600" cy="1110396"/>
          </a:xfrm>
        </p:spPr>
        <p:txBody>
          <a:bodyPr>
            <a:normAutofit/>
          </a:bodyPr>
          <a:lstStyle/>
          <a:p>
            <a:r>
              <a:rPr lang="en-US" sz="3600" b="1" dirty="0"/>
              <a:t>Examples of resources: Year 5</a:t>
            </a:r>
            <a:br>
              <a:rPr lang="en-US" sz="3600" b="1" dirty="0"/>
            </a:br>
            <a:r>
              <a:rPr lang="en-US" sz="2400" b="1" dirty="0">
                <a:hlinkClick r:id="rId2"/>
              </a:rPr>
              <a:t>Changing bodies and feelings</a:t>
            </a:r>
            <a:r>
              <a:rPr lang="en-US" sz="2400" b="1" dirty="0"/>
              <a:t>		Please note that this is non-statutory</a:t>
            </a:r>
            <a:endParaRPr lang="en-GB" sz="2400" b="1" dirty="0"/>
          </a:p>
        </p:txBody>
      </p:sp>
      <p:sp>
        <p:nvSpPr>
          <p:cNvPr id="3" name="Rectangle 2"/>
          <p:cNvSpPr/>
          <p:nvPr/>
        </p:nvSpPr>
        <p:spPr>
          <a:xfrm>
            <a:off x="305663" y="1868667"/>
            <a:ext cx="6096000" cy="923330"/>
          </a:xfrm>
          <a:prstGeom prst="rect">
            <a:avLst/>
          </a:prstGeom>
        </p:spPr>
        <p:txBody>
          <a:bodyPr>
            <a:spAutoFit/>
          </a:bodyPr>
          <a:lstStyle/>
          <a:p>
            <a:r>
              <a:rPr lang="en-US" dirty="0"/>
              <a:t>Children will be able to:</a:t>
            </a:r>
          </a:p>
          <a:p>
            <a:r>
              <a:rPr lang="en-US" dirty="0"/>
              <a:t>-Know the correct words for the external sexual organs;</a:t>
            </a:r>
          </a:p>
          <a:p>
            <a:r>
              <a:rPr lang="en-US" dirty="0"/>
              <a:t>-Discuss some of the myths associated with puberty.</a:t>
            </a:r>
          </a:p>
        </p:txBody>
      </p:sp>
      <p:pic>
        <p:nvPicPr>
          <p:cNvPr id="12" name="Picture 11"/>
          <p:cNvPicPr>
            <a:picLocks noChangeAspect="1"/>
          </p:cNvPicPr>
          <p:nvPr/>
        </p:nvPicPr>
        <p:blipFill>
          <a:blip r:embed="rId3"/>
          <a:stretch>
            <a:fillRect/>
          </a:stretch>
        </p:blipFill>
        <p:spPr>
          <a:xfrm>
            <a:off x="4007508" y="3021766"/>
            <a:ext cx="5431008" cy="747386"/>
          </a:xfrm>
          <a:prstGeom prst="rect">
            <a:avLst/>
          </a:prstGeom>
        </p:spPr>
      </p:pic>
      <p:pic>
        <p:nvPicPr>
          <p:cNvPr id="13" name="Picture 12"/>
          <p:cNvPicPr>
            <a:picLocks noChangeAspect="1"/>
          </p:cNvPicPr>
          <p:nvPr/>
        </p:nvPicPr>
        <p:blipFill>
          <a:blip r:embed="rId4"/>
          <a:stretch>
            <a:fillRect/>
          </a:stretch>
        </p:blipFill>
        <p:spPr>
          <a:xfrm>
            <a:off x="2726460" y="4005059"/>
            <a:ext cx="3452159" cy="2370025"/>
          </a:xfrm>
          <a:prstGeom prst="rect">
            <a:avLst/>
          </a:prstGeom>
        </p:spPr>
      </p:pic>
      <p:pic>
        <p:nvPicPr>
          <p:cNvPr id="15" name="Picture 14"/>
          <p:cNvPicPr>
            <a:picLocks noChangeAspect="1"/>
          </p:cNvPicPr>
          <p:nvPr/>
        </p:nvPicPr>
        <p:blipFill>
          <a:blip r:embed="rId5"/>
          <a:stretch>
            <a:fillRect/>
          </a:stretch>
        </p:blipFill>
        <p:spPr>
          <a:xfrm>
            <a:off x="7865870" y="4108647"/>
            <a:ext cx="3406435" cy="2301439"/>
          </a:xfrm>
          <a:prstGeom prst="rect">
            <a:avLst/>
          </a:prstGeom>
        </p:spPr>
      </p:pic>
    </p:spTree>
    <p:extLst>
      <p:ext uri="{BB962C8B-B14F-4D97-AF65-F5344CB8AC3E}">
        <p14:creationId xmlns:p14="http://schemas.microsoft.com/office/powerpoint/2010/main" val="148653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79" y="24924"/>
            <a:ext cx="10515600" cy="1110396"/>
          </a:xfrm>
        </p:spPr>
        <p:txBody>
          <a:bodyPr>
            <a:normAutofit/>
          </a:bodyPr>
          <a:lstStyle/>
          <a:p>
            <a:r>
              <a:rPr lang="en-US" sz="3600" b="1" dirty="0"/>
              <a:t>Examples of resources: Year 6</a:t>
            </a:r>
            <a:endParaRPr lang="en-GB" sz="3600" b="1" dirty="0"/>
          </a:p>
        </p:txBody>
      </p:sp>
      <p:sp>
        <p:nvSpPr>
          <p:cNvPr id="13" name="Content Placeholder 2"/>
          <p:cNvSpPr txBox="1">
            <a:spLocks/>
          </p:cNvSpPr>
          <p:nvPr/>
        </p:nvSpPr>
        <p:spPr>
          <a:xfrm>
            <a:off x="5503048" y="1580602"/>
            <a:ext cx="6378262" cy="476744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Sample Learning Outcomes</a:t>
            </a:r>
            <a:endParaRPr lang="en-GB" dirty="0"/>
          </a:p>
          <a:p>
            <a:pPr lvl="0"/>
            <a:r>
              <a:rPr lang="en-GB" dirty="0"/>
              <a:t>Recognise that photos can be changed to match society's view of perfect</a:t>
            </a:r>
          </a:p>
          <a:p>
            <a:pPr lvl="0"/>
            <a:r>
              <a:rPr lang="en-GB" dirty="0"/>
              <a:t>Explore the risks of sharing photos and films of themselves with other people directly or online</a:t>
            </a:r>
          </a:p>
          <a:p>
            <a:pPr lvl="0"/>
            <a:r>
              <a:rPr lang="en-GB" dirty="0"/>
              <a:t>Describe ways in which people show their</a:t>
            </a:r>
          </a:p>
          <a:p>
            <a:r>
              <a:rPr lang="en-GB" dirty="0"/>
              <a:t>commitment to each other</a:t>
            </a:r>
          </a:p>
          <a:p>
            <a:pPr lvl="0"/>
            <a:r>
              <a:rPr lang="en-GB" dirty="0"/>
              <a:t>Know a variety of ways in which the sperm can fertilise the egg to create a baby</a:t>
            </a:r>
          </a:p>
          <a:p>
            <a:pPr lvl="0"/>
            <a:r>
              <a:rPr lang="en-GB" dirty="0"/>
              <a:t>Explain how HIV affects the body’s immune system (non-statutory)</a:t>
            </a:r>
          </a:p>
          <a:p>
            <a:pPr marL="0" indent="0">
              <a:buNone/>
            </a:pPr>
            <a:endParaRPr lang="en-GB" sz="2000" dirty="0">
              <a:solidFill>
                <a:prstClr val="black"/>
              </a:solidFill>
            </a:endParaRPr>
          </a:p>
          <a:p>
            <a:endParaRPr lang="en-GB" sz="2000" dirty="0">
              <a:solidFill>
                <a:prstClr val="black"/>
              </a:solidFill>
            </a:endParaRPr>
          </a:p>
          <a:p>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14" name="Content Placeholder 2"/>
          <p:cNvSpPr txBox="1">
            <a:spLocks/>
          </p:cNvSpPr>
          <p:nvPr/>
        </p:nvSpPr>
        <p:spPr>
          <a:xfrm>
            <a:off x="600808" y="1821768"/>
            <a:ext cx="4609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Extending learning in Y5 </a:t>
            </a:r>
          </a:p>
          <a:p>
            <a:pPr marL="0" indent="0">
              <a:buNone/>
            </a:pPr>
            <a:r>
              <a:rPr lang="en-GB" b="1" dirty="0"/>
              <a:t>New content to include:</a:t>
            </a:r>
          </a:p>
          <a:p>
            <a:pPr lvl="1"/>
            <a:r>
              <a:rPr lang="en-GB" dirty="0"/>
              <a:t>Body image</a:t>
            </a:r>
            <a:endParaRPr lang="en-GB" sz="1200" dirty="0"/>
          </a:p>
          <a:p>
            <a:pPr lvl="1"/>
            <a:r>
              <a:rPr lang="en-GB" dirty="0"/>
              <a:t>Sharing images online</a:t>
            </a:r>
            <a:endParaRPr lang="en-GB" sz="1200" dirty="0"/>
          </a:p>
          <a:p>
            <a:pPr lvl="1"/>
            <a:r>
              <a:rPr lang="en-GB" dirty="0"/>
              <a:t>Forced marriage</a:t>
            </a:r>
            <a:endParaRPr lang="en-GB" sz="1200" dirty="0"/>
          </a:p>
          <a:p>
            <a:pPr lvl="1"/>
            <a:r>
              <a:rPr lang="en-GB" dirty="0"/>
              <a:t>Conception, reproduction &amp; birth</a:t>
            </a:r>
            <a:endParaRPr lang="en-GB" sz="1200" dirty="0"/>
          </a:p>
          <a:p>
            <a:pPr lvl="1"/>
            <a:r>
              <a:rPr lang="en-GB" dirty="0"/>
              <a:t>HIV (non-statutory)</a:t>
            </a:r>
            <a:endParaRPr lang="en-GB" sz="1200"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1089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DA2F-41E9-4405-8E7B-717875ED2721}"/>
              </a:ext>
            </a:extLst>
          </p:cNvPr>
          <p:cNvSpPr>
            <a:spLocks noGrp="1"/>
          </p:cNvSpPr>
          <p:nvPr>
            <p:ph type="title"/>
          </p:nvPr>
        </p:nvSpPr>
        <p:spPr>
          <a:xfrm>
            <a:off x="521207" y="448056"/>
            <a:ext cx="11055891" cy="640080"/>
          </a:xfrm>
        </p:spPr>
        <p:txBody>
          <a:bodyPr>
            <a:normAutofit fontScale="90000"/>
          </a:bodyPr>
          <a:lstStyle/>
          <a:p>
            <a:br>
              <a:rPr lang="en-US" sz="2800" b="1" dirty="0">
                <a:solidFill>
                  <a:srgbClr val="C00000"/>
                </a:solidFill>
                <a:effectLst/>
                <a:latin typeface="Century Gothic" panose="020B0502020202020204" pitchFamily="34" charset="0"/>
                <a:ea typeface="Times New Roman" panose="02020603050405020304" pitchFamily="18" charset="0"/>
                <a:cs typeface="Calibri" panose="020F0502020204030204" pitchFamily="34" charset="0"/>
              </a:rPr>
            </a:br>
            <a:br>
              <a:rPr lang="en-US" sz="2800" b="1" dirty="0">
                <a:solidFill>
                  <a:srgbClr val="C00000"/>
                </a:solidFill>
                <a:effectLst/>
                <a:latin typeface="Century Gothic" panose="020B0502020202020204" pitchFamily="34" charset="0"/>
                <a:ea typeface="Times New Roman" panose="02020603050405020304" pitchFamily="18" charset="0"/>
                <a:cs typeface="Calibri" panose="020F0502020204030204" pitchFamily="34" charset="0"/>
              </a:rPr>
            </a:br>
            <a:br>
              <a:rPr lang="en-US" sz="2800" b="1" dirty="0">
                <a:solidFill>
                  <a:srgbClr val="C00000"/>
                </a:solidFill>
                <a:effectLst/>
                <a:latin typeface="Century Gothic" panose="020B0502020202020204" pitchFamily="34" charset="0"/>
                <a:ea typeface="Times New Roman" panose="02020603050405020304" pitchFamily="18" charset="0"/>
                <a:cs typeface="Calibri" panose="020F0502020204030204" pitchFamily="34" charset="0"/>
              </a:rPr>
            </a:br>
            <a:br>
              <a:rPr lang="en-US" sz="2800" b="1" dirty="0">
                <a:solidFill>
                  <a:srgbClr val="C00000"/>
                </a:solidFill>
                <a:effectLst/>
                <a:latin typeface="Century Gothic" panose="020B0502020202020204" pitchFamily="34" charset="0"/>
                <a:ea typeface="Times New Roman" panose="02020603050405020304" pitchFamily="18" charset="0"/>
                <a:cs typeface="Calibri" panose="020F0502020204030204" pitchFamily="34" charset="0"/>
              </a:rPr>
            </a:br>
            <a:br>
              <a:rPr lang="en-US" sz="2800" b="1" dirty="0">
                <a:solidFill>
                  <a:srgbClr val="C00000"/>
                </a:solidFill>
                <a:effectLst/>
                <a:latin typeface="Century Gothic" panose="020B0502020202020204" pitchFamily="34" charset="0"/>
                <a:ea typeface="Times New Roman" panose="02020603050405020304" pitchFamily="18" charset="0"/>
                <a:cs typeface="Calibri" panose="020F0502020204030204" pitchFamily="34"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rgbClr val="FF0000"/>
                </a:solidFill>
                <a:effectLst/>
                <a:latin typeface="Comic Sans MS" panose="030F0702030302020204" pitchFamily="66" charset="0"/>
                <a:ea typeface="Times New Roman" panose="02020603050405020304" pitchFamily="18" charset="0"/>
                <a:cs typeface="Calibri" panose="020F0502020204030204" pitchFamily="34" charset="0"/>
              </a:rPr>
              <a:t>What Personal, Social, Health and Economic (PSHE) education including Relationships Education, is:</a:t>
            </a:r>
            <a:endParaRPr lang="en-GB" sz="2200"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B344E23D-9F74-4475-887A-6FE996CE9DEB}"/>
              </a:ext>
            </a:extLst>
          </p:cNvPr>
          <p:cNvSpPr>
            <a:spLocks noGrp="1"/>
          </p:cNvSpPr>
          <p:nvPr>
            <p:ph idx="1"/>
          </p:nvPr>
        </p:nvSpPr>
        <p:spPr>
          <a:xfrm>
            <a:off x="539495" y="1435608"/>
            <a:ext cx="10942187" cy="5243488"/>
          </a:xfrm>
        </p:spPr>
        <p:txBody>
          <a:bodyPr>
            <a:normAutofit lnSpcReduction="10000"/>
          </a:bodyPr>
          <a:lstStyle/>
          <a:p>
            <a:pPr algn="just">
              <a:lnSpc>
                <a:spcPct val="107000"/>
              </a:lnSpc>
              <a:spcBef>
                <a:spcPts val="600"/>
              </a:spcBef>
              <a:spcAft>
                <a:spcPts val="800"/>
              </a:spcAft>
            </a:pPr>
            <a:r>
              <a:rPr lang="en-US" sz="1800" dirty="0">
                <a:solidFill>
                  <a:srgbClr val="000000"/>
                </a:solidFill>
                <a:effectLst/>
                <a:latin typeface="Century Gothic" panose="020B0502020202020204" pitchFamily="34" charset="0"/>
                <a:ea typeface="MS Mincho" panose="02020609040205080304" pitchFamily="49" charset="-128"/>
                <a:cs typeface="Calibri" panose="020F0502020204030204" pitchFamily="34" charset="0"/>
              </a:rPr>
              <a:t>Our PSHE education, including statutory Relationships and Health education, and non-statutory sex education, as recommended by the DfE, provides a framework through which key skills, attributes and knowledge can be developed and applied.</a:t>
            </a:r>
            <a:r>
              <a:rPr lang="en-US" sz="1800" dirty="0">
                <a:effectLst/>
                <a:latin typeface="Century Gothic" panose="020B0502020202020204" pitchFamily="34" charset="0"/>
                <a:ea typeface="Times New Roman" panose="02020603050405020304" pitchFamily="18" charset="0"/>
                <a:cs typeface="Calibri" panose="020F0502020204030204" pitchFamily="34" charset="0"/>
              </a:rPr>
              <a:t> </a:t>
            </a:r>
          </a:p>
          <a:p>
            <a:pPr algn="just">
              <a:lnSpc>
                <a:spcPct val="107000"/>
              </a:lnSpc>
              <a:spcBef>
                <a:spcPts val="600"/>
              </a:spcBef>
              <a:spcAft>
                <a:spcPts val="800"/>
              </a:spcAft>
            </a:pPr>
            <a:r>
              <a:rPr lang="en-US" sz="1800" dirty="0">
                <a:effectLst/>
                <a:latin typeface="Century Gothic" panose="020B0502020202020204" pitchFamily="34" charset="0"/>
                <a:ea typeface="Times New Roman" panose="02020603050405020304" pitchFamily="18" charset="0"/>
                <a:cs typeface="Calibri" panose="020F0502020204030204" pitchFamily="34" charset="0"/>
              </a:rPr>
              <a:t>This promotes: </a:t>
            </a:r>
          </a:p>
          <a:p>
            <a:pPr marL="285750" indent="-285750" algn="just">
              <a:lnSpc>
                <a:spcPct val="107000"/>
              </a:lnSpc>
              <a:spcBef>
                <a:spcPts val="600"/>
              </a:spcBef>
              <a:spcAft>
                <a:spcPts val="800"/>
              </a:spcAft>
              <a:buFont typeface="Courier New" panose="02070309020205020404" pitchFamily="49" charset="0"/>
              <a:buChar char="o"/>
            </a:pPr>
            <a:r>
              <a:rPr lang="en-US" sz="1800" dirty="0">
                <a:effectLst/>
                <a:latin typeface="Century Gothic" panose="020B0502020202020204" pitchFamily="34" charset="0"/>
                <a:ea typeface="Times New Roman" panose="02020603050405020304" pitchFamily="18" charset="0"/>
                <a:cs typeface="Calibri" panose="020F0502020204030204" pitchFamily="34" charset="0"/>
              </a:rPr>
              <a:t>positive </a:t>
            </a:r>
            <a:r>
              <a:rPr lang="en-US" sz="1800" dirty="0" err="1">
                <a:effectLst/>
                <a:latin typeface="Century Gothic" panose="020B0502020202020204" pitchFamily="34" charset="0"/>
                <a:ea typeface="Times New Roman" panose="02020603050405020304" pitchFamily="18" charset="0"/>
                <a:cs typeface="Calibri" panose="020F0502020204030204" pitchFamily="34" charset="0"/>
              </a:rPr>
              <a:t>behaviour</a:t>
            </a:r>
            <a:r>
              <a:rPr lang="en-US" sz="1800" dirty="0">
                <a:effectLst/>
                <a:latin typeface="Century Gothic" panose="020B0502020202020204" pitchFamily="34" charset="0"/>
                <a:ea typeface="Times New Roman" panose="02020603050405020304" pitchFamily="18" charset="0"/>
                <a:cs typeface="Calibri" panose="020F0502020204030204" pitchFamily="34" charset="0"/>
              </a:rPr>
              <a:t> </a:t>
            </a:r>
          </a:p>
          <a:p>
            <a:pPr marL="285750" indent="-285750" algn="just">
              <a:lnSpc>
                <a:spcPct val="107000"/>
              </a:lnSpc>
              <a:spcBef>
                <a:spcPts val="600"/>
              </a:spcBef>
              <a:spcAft>
                <a:spcPts val="800"/>
              </a:spcAft>
              <a:buFont typeface="Courier New" panose="02070309020205020404" pitchFamily="49" charset="0"/>
              <a:buChar char="o"/>
            </a:pPr>
            <a:r>
              <a:rPr lang="en-US" sz="1800" dirty="0">
                <a:effectLst/>
                <a:latin typeface="Century Gothic" panose="020B0502020202020204" pitchFamily="34" charset="0"/>
                <a:ea typeface="Times New Roman" panose="02020603050405020304" pitchFamily="18" charset="0"/>
                <a:cs typeface="Calibri" panose="020F0502020204030204" pitchFamily="34" charset="0"/>
              </a:rPr>
              <a:t>good mental health and wellbeing </a:t>
            </a:r>
          </a:p>
          <a:p>
            <a:pPr marL="285750" indent="-285750" algn="just">
              <a:lnSpc>
                <a:spcPct val="107000"/>
              </a:lnSpc>
              <a:spcBef>
                <a:spcPts val="600"/>
              </a:spcBef>
              <a:spcAft>
                <a:spcPts val="800"/>
              </a:spcAft>
              <a:buFont typeface="Courier New" panose="02070309020205020404" pitchFamily="49" charset="0"/>
              <a:buChar char="o"/>
            </a:pPr>
            <a:r>
              <a:rPr lang="en-US" sz="1800" dirty="0">
                <a:effectLst/>
                <a:latin typeface="Century Gothic" panose="020B0502020202020204" pitchFamily="34" charset="0"/>
                <a:ea typeface="Times New Roman" panose="02020603050405020304" pitchFamily="18" charset="0"/>
                <a:cs typeface="Calibri" panose="020F0502020204030204" pitchFamily="34" charset="0"/>
              </a:rPr>
              <a:t>resilience and achievement </a:t>
            </a:r>
          </a:p>
          <a:p>
            <a:pPr marL="285750" indent="-285750" algn="just">
              <a:lnSpc>
                <a:spcPct val="107000"/>
              </a:lnSpc>
              <a:spcBef>
                <a:spcPts val="600"/>
              </a:spcBef>
              <a:spcAft>
                <a:spcPts val="800"/>
              </a:spcAft>
              <a:buFont typeface="Courier New" panose="02070309020205020404" pitchFamily="49" charset="0"/>
              <a:buChar char="o"/>
            </a:pPr>
            <a:r>
              <a:rPr lang="en-US" sz="1800" dirty="0">
                <a:effectLst/>
                <a:latin typeface="Century Gothic" panose="020B0502020202020204" pitchFamily="34" charset="0"/>
                <a:ea typeface="Times New Roman" panose="02020603050405020304" pitchFamily="18" charset="0"/>
                <a:cs typeface="Calibri" panose="020F0502020204030204" pitchFamily="34" charset="0"/>
              </a:rPr>
              <a:t>helping children to </a:t>
            </a:r>
            <a:r>
              <a:rPr lang="en-US" sz="1800" dirty="0">
                <a:solidFill>
                  <a:srgbClr val="000000"/>
                </a:solidFill>
                <a:effectLst/>
                <a:latin typeface="Century Gothic" panose="020B0502020202020204" pitchFamily="34" charset="0"/>
                <a:ea typeface="MS Mincho" panose="02020609040205080304" pitchFamily="49" charset="-128"/>
                <a:cs typeface="Calibri" panose="020F0502020204030204" pitchFamily="34" charset="0"/>
              </a:rPr>
              <a:t>stay safe online </a:t>
            </a:r>
          </a:p>
          <a:p>
            <a:pPr marL="285750" indent="-285750" algn="just">
              <a:lnSpc>
                <a:spcPct val="107000"/>
              </a:lnSpc>
              <a:spcBef>
                <a:spcPts val="600"/>
              </a:spcBef>
              <a:spcAft>
                <a:spcPts val="800"/>
              </a:spcAft>
              <a:buFont typeface="Courier New" panose="02070309020205020404" pitchFamily="49" charset="0"/>
              <a:buChar char="o"/>
            </a:pPr>
            <a:r>
              <a:rPr lang="en-US" sz="1800" dirty="0">
                <a:solidFill>
                  <a:srgbClr val="000000"/>
                </a:solidFill>
                <a:effectLst/>
                <a:latin typeface="Century Gothic" panose="020B0502020202020204" pitchFamily="34" charset="0"/>
                <a:ea typeface="MS Mincho" panose="02020609040205080304" pitchFamily="49" charset="-128"/>
                <a:cs typeface="Calibri" panose="020F0502020204030204" pitchFamily="34" charset="0"/>
              </a:rPr>
              <a:t>develop healthy and safe relationships </a:t>
            </a:r>
          </a:p>
          <a:p>
            <a:pPr marL="285750" indent="-285750" algn="just">
              <a:lnSpc>
                <a:spcPct val="107000"/>
              </a:lnSpc>
              <a:spcBef>
                <a:spcPts val="600"/>
              </a:spcBef>
              <a:spcAft>
                <a:spcPts val="800"/>
              </a:spcAft>
              <a:buFont typeface="Courier New" panose="02070309020205020404" pitchFamily="49" charset="0"/>
              <a:buChar char="o"/>
            </a:pPr>
            <a:r>
              <a:rPr lang="en-US" sz="1800" dirty="0">
                <a:solidFill>
                  <a:srgbClr val="000000"/>
                </a:solidFill>
                <a:effectLst/>
                <a:latin typeface="Century Gothic" panose="020B0502020202020204" pitchFamily="34" charset="0"/>
                <a:ea typeface="MS Mincho" panose="02020609040205080304" pitchFamily="49" charset="-128"/>
                <a:cs typeface="Calibri" panose="020F0502020204030204" pitchFamily="34" charset="0"/>
              </a:rPr>
              <a:t>making sense of media messages </a:t>
            </a:r>
          </a:p>
          <a:p>
            <a:pPr marL="285750" indent="-285750" algn="just">
              <a:lnSpc>
                <a:spcPct val="107000"/>
              </a:lnSpc>
              <a:spcBef>
                <a:spcPts val="600"/>
              </a:spcBef>
              <a:spcAft>
                <a:spcPts val="800"/>
              </a:spcAft>
              <a:buFont typeface="Courier New" panose="02070309020205020404" pitchFamily="49" charset="0"/>
              <a:buChar char="o"/>
            </a:pPr>
            <a:r>
              <a:rPr lang="en-US" sz="1800" dirty="0">
                <a:solidFill>
                  <a:srgbClr val="000000"/>
                </a:solidFill>
                <a:effectLst/>
                <a:latin typeface="Century Gothic" panose="020B0502020202020204" pitchFamily="34" charset="0"/>
                <a:ea typeface="MS Mincho" panose="02020609040205080304" pitchFamily="49" charset="-128"/>
                <a:cs typeface="Calibri" panose="020F0502020204030204" pitchFamily="34" charset="0"/>
              </a:rPr>
              <a:t>challenge extreme views and </a:t>
            </a:r>
          </a:p>
          <a:p>
            <a:pPr marL="285750" indent="-285750" algn="just">
              <a:lnSpc>
                <a:spcPct val="107000"/>
              </a:lnSpc>
              <a:spcBef>
                <a:spcPts val="600"/>
              </a:spcBef>
              <a:spcAft>
                <a:spcPts val="800"/>
              </a:spcAft>
              <a:buFont typeface="Courier New" panose="02070309020205020404" pitchFamily="49" charset="0"/>
              <a:buChar char="o"/>
            </a:pPr>
            <a:r>
              <a:rPr lang="en-US" sz="1800" dirty="0">
                <a:solidFill>
                  <a:srgbClr val="000000"/>
                </a:solidFill>
                <a:effectLst/>
                <a:latin typeface="Century Gothic" panose="020B0502020202020204" pitchFamily="34" charset="0"/>
                <a:ea typeface="MS Mincho" panose="02020609040205080304" pitchFamily="49" charset="-128"/>
                <a:cs typeface="Calibri" panose="020F0502020204030204" pitchFamily="34" charset="0"/>
              </a:rPr>
              <a:t>having the skills and attributes to negotiate and assert themselves now and in the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8369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10B4-8851-4CEE-9009-A54B23015226}"/>
              </a:ext>
            </a:extLst>
          </p:cNvPr>
          <p:cNvSpPr>
            <a:spLocks noGrp="1"/>
          </p:cNvSpPr>
          <p:nvPr>
            <p:ph type="title"/>
          </p:nvPr>
        </p:nvSpPr>
        <p:spPr>
          <a:xfrm>
            <a:off x="530351" y="310101"/>
            <a:ext cx="11032037" cy="825742"/>
          </a:xfrm>
        </p:spPr>
        <p:txBody>
          <a:bodyPr>
            <a:normAutofit fontScale="90000"/>
          </a:bodyPr>
          <a:lstStyle/>
          <a:p>
            <a:br>
              <a:rPr lang="en-US" sz="1800" b="1" dirty="0">
                <a:solidFill>
                  <a:srgbClr val="FF0000"/>
                </a:solidFill>
                <a:latin typeface="Century Gothic" panose="020B0502020202020204" pitchFamily="34" charset="0"/>
                <a:ea typeface="Times New Roman" panose="02020603050405020304" pitchFamily="18" charset="0"/>
                <a:cs typeface="Calibri" panose="020F0502020204030204" pitchFamily="34" charset="0"/>
              </a:rPr>
            </a:br>
            <a:br>
              <a:rPr lang="en-US" sz="1800" b="1" dirty="0">
                <a:solidFill>
                  <a:srgbClr val="FF0000"/>
                </a:solidFill>
                <a:latin typeface="Century Gothic" panose="020B0502020202020204" pitchFamily="34" charset="0"/>
                <a:ea typeface="Times New Roman" panose="02020603050405020304" pitchFamily="18" charset="0"/>
                <a:cs typeface="Calibri" panose="020F0502020204030204" pitchFamily="34" charset="0"/>
              </a:rPr>
            </a:br>
            <a:br>
              <a:rPr lang="en-US" sz="2200" b="1" dirty="0">
                <a:solidFill>
                  <a:srgbClr val="FF0000"/>
                </a:solidFill>
                <a:latin typeface="Comic Sans MS" panose="030F0702030302020204" pitchFamily="66" charset="0"/>
                <a:ea typeface="Times New Roman" panose="02020603050405020304" pitchFamily="18" charset="0"/>
                <a:cs typeface="Calibri" panose="020F0502020204030204" pitchFamily="34" charset="0"/>
              </a:rPr>
            </a:br>
            <a:br>
              <a:rPr lang="en-US" sz="2200" b="1" dirty="0">
                <a:solidFill>
                  <a:srgbClr val="FF0000"/>
                </a:solidFill>
                <a:latin typeface="Comic Sans MS" panose="030F0702030302020204" pitchFamily="66" charset="0"/>
                <a:ea typeface="Times New Roman" panose="02020603050405020304" pitchFamily="18" charset="0"/>
                <a:cs typeface="Calibri" panose="020F0502020204030204" pitchFamily="34" charset="0"/>
              </a:rPr>
            </a:br>
            <a:br>
              <a:rPr lang="en-US" sz="2200" b="1" dirty="0">
                <a:solidFill>
                  <a:srgbClr val="FF0000"/>
                </a:solidFill>
                <a:latin typeface="Comic Sans MS" panose="030F0702030302020204" pitchFamily="66" charset="0"/>
                <a:ea typeface="Times New Roman" panose="02020603050405020304" pitchFamily="18" charset="0"/>
                <a:cs typeface="Calibri" panose="020F0502020204030204" pitchFamily="34" charset="0"/>
              </a:rPr>
            </a:br>
            <a:br>
              <a:rPr lang="en-US" sz="2200" b="1" dirty="0">
                <a:solidFill>
                  <a:srgbClr val="FF0000"/>
                </a:solidFill>
                <a:latin typeface="Comic Sans MS" panose="030F0702030302020204" pitchFamily="66" charset="0"/>
                <a:ea typeface="Times New Roman" panose="02020603050405020304" pitchFamily="18" charset="0"/>
                <a:cs typeface="Calibri" panose="020F0502020204030204" pitchFamily="34" charset="0"/>
              </a:rPr>
            </a:br>
            <a:br>
              <a:rPr lang="en-US" sz="1800" b="1" dirty="0">
                <a:solidFill>
                  <a:srgbClr val="FF0000"/>
                </a:solidFill>
                <a:latin typeface="Century Gothic" panose="020B0502020202020204" pitchFamily="34" charset="0"/>
                <a:ea typeface="Times New Roman" panose="02020603050405020304" pitchFamily="18" charset="0"/>
                <a:cs typeface="Calibri" panose="020F0502020204030204" pitchFamily="34" charset="0"/>
              </a:rPr>
            </a:br>
            <a:r>
              <a:rPr lang="en-US" sz="1800" b="1" dirty="0">
                <a:solidFill>
                  <a:srgbClr val="FF0000"/>
                </a:solidFill>
                <a:latin typeface="Century Gothic" panose="020B0502020202020204" pitchFamily="34" charset="0"/>
                <a:ea typeface="Times New Roman" panose="02020603050405020304" pitchFamily="18" charset="0"/>
                <a:cs typeface="Calibri" panose="020F0502020204030204" pitchFamily="34" charset="0"/>
              </a:rPr>
              <a:t>How PSHE education, including Relationship Education, is provided and who is responsible for this:</a:t>
            </a:r>
            <a:endParaRPr lang="en-GB" dirty="0"/>
          </a:p>
        </p:txBody>
      </p:sp>
      <p:sp>
        <p:nvSpPr>
          <p:cNvPr id="3" name="Content Placeholder 2">
            <a:extLst>
              <a:ext uri="{FF2B5EF4-FFF2-40B4-BE49-F238E27FC236}">
                <a16:creationId xmlns:a16="http://schemas.microsoft.com/office/drawing/2014/main" id="{DB89224A-0660-4924-B5BB-217AC88CC935}"/>
              </a:ext>
            </a:extLst>
          </p:cNvPr>
          <p:cNvSpPr>
            <a:spLocks noGrp="1"/>
          </p:cNvSpPr>
          <p:nvPr>
            <p:ph idx="1"/>
          </p:nvPr>
        </p:nvSpPr>
        <p:spPr>
          <a:xfrm>
            <a:off x="539496" y="1435608"/>
            <a:ext cx="11013748" cy="4965192"/>
          </a:xfrm>
        </p:spPr>
        <p:txBody>
          <a:bodyPr>
            <a:normAutofit/>
          </a:bodyPr>
          <a:lstStyle/>
          <a:p>
            <a:pPr algn="just">
              <a:lnSpc>
                <a:spcPct val="107000"/>
              </a:lnSpc>
              <a:spcAft>
                <a:spcPts val="800"/>
              </a:spcAft>
            </a:pPr>
            <a:r>
              <a:rPr lang="en-GB" sz="1600" dirty="0">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At Featherstone All Saints </a:t>
            </a:r>
            <a:r>
              <a:rPr lang="en-GB" sz="1600" dirty="0" err="1">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CofE</a:t>
            </a:r>
            <a:r>
              <a:rPr lang="en-GB" sz="1600" dirty="0">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 Academy we will be implementing SCARF, a comprehensive scheme of work for PSHE and Wellbeing education. It covers all of the DfE's new statutory requirements for Relationships Education and Health Education, including non-statutory Sex Education, and the PSHE Association’s Programme of Study’s recommended learning opportunities, as well as contributing to different subject areas in the </a:t>
            </a:r>
            <a:r>
              <a:rPr lang="en-GB" sz="1600" u="none" strike="noStrike" dirty="0">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hlinkClick r:id="rId2"/>
              </a:rPr>
              <a:t>National Curriculum</a:t>
            </a:r>
            <a:r>
              <a:rPr lang="en-GB" sz="1600" dirty="0">
                <a:solidFill>
                  <a:srgbClr val="000000"/>
                </a:solidFill>
                <a:effectLst/>
                <a:latin typeface="Comic Sans MS" panose="030F0702030302020204" pitchFamily="66" charset="0"/>
                <a:ea typeface="Times New Roman" panose="02020603050405020304" pitchFamily="18" charset="0"/>
                <a:cs typeface="Calibri" panose="020F0502020204030204" pitchFamily="34" charset="0"/>
              </a:rPr>
              <a:t>. </a:t>
            </a:r>
            <a:endParaRPr lang="en-GB" sz="16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600" dirty="0">
                <a:effectLst/>
                <a:latin typeface="Comic Sans MS" panose="030F0702030302020204" pitchFamily="66" charset="0"/>
                <a:ea typeface="MS Mincho" panose="02020609040205080304" pitchFamily="49" charset="-128"/>
                <a:cs typeface="Calibri" panose="020F0502020204030204" pitchFamily="34" charset="0"/>
              </a:rPr>
              <a:t>We will follow the six suggested half termly units and adapt the scheme of work where necessary to meet the local circumstances of our school, for example, we may use our local environment as the starting point for aspects of our work. Pupils are also consulted as part of our planning, to ensure pupil voice in considered and fed into the planned </a:t>
            </a:r>
            <a:r>
              <a:rPr lang="en-US" sz="1600" dirty="0" err="1">
                <a:effectLst/>
                <a:latin typeface="Comic Sans MS" panose="030F0702030302020204" pitchFamily="66" charset="0"/>
                <a:ea typeface="MS Mincho" panose="02020609040205080304" pitchFamily="49" charset="-128"/>
                <a:cs typeface="Calibri" panose="020F0502020204030204" pitchFamily="34" charset="0"/>
              </a:rPr>
              <a:t>programme</a:t>
            </a:r>
            <a:r>
              <a:rPr lang="en-US" sz="1600" dirty="0">
                <a:effectLst/>
                <a:latin typeface="Comic Sans MS" panose="030F0702030302020204" pitchFamily="66" charset="0"/>
                <a:ea typeface="MS Mincho" panose="02020609040205080304" pitchFamily="49" charset="-128"/>
                <a:cs typeface="Calibri" panose="020F0502020204030204" pitchFamily="34" charset="0"/>
              </a:rPr>
              <a:t>.</a:t>
            </a:r>
          </a:p>
          <a:p>
            <a:pPr algn="just">
              <a:lnSpc>
                <a:spcPct val="107000"/>
              </a:lnSpc>
              <a:spcBef>
                <a:spcPts val="600"/>
              </a:spcBef>
              <a:spcAft>
                <a:spcPts val="600"/>
              </a:spcAft>
            </a:pPr>
            <a:r>
              <a:rPr lang="en-GB" sz="1600" dirty="0">
                <a:effectLst/>
                <a:latin typeface="Comic Sans MS" panose="030F0702030302020204" pitchFamily="66" charset="0"/>
                <a:ea typeface="Calibri" panose="020F0502020204030204" pitchFamily="34" charset="0"/>
                <a:cs typeface="Times New Roman" panose="02020603050405020304" pitchFamily="18" charset="0"/>
              </a:rPr>
              <a:t>We have chosen SCARF as our PSHE resource because the lessons build upon children’s prior learning; we have assessed the content and feel that it is relevant and sensitive to the needs of the children. There is planned progression across the SCARF scheme of work, so that children are increasingly and appropriately challenged as they move up through the school. Assessment is completed by the class teacher using the SCARF Summative Assessment ‘I can…’ statements, alongside the lesson plan learning outcomes to demonstrate progression of both skills and knowledge. </a:t>
            </a:r>
          </a:p>
          <a:p>
            <a:endParaRPr lang="en-GB" dirty="0"/>
          </a:p>
        </p:txBody>
      </p:sp>
    </p:spTree>
    <p:extLst>
      <p:ext uri="{BB962C8B-B14F-4D97-AF65-F5344CB8AC3E}">
        <p14:creationId xmlns:p14="http://schemas.microsoft.com/office/powerpoint/2010/main" val="354515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5D66-4BD9-4346-A217-3BB268CD5482}"/>
              </a:ext>
            </a:extLst>
          </p:cNvPr>
          <p:cNvSpPr>
            <a:spLocks noGrp="1"/>
          </p:cNvSpPr>
          <p:nvPr>
            <p:ph type="title"/>
          </p:nvPr>
        </p:nvSpPr>
        <p:spPr>
          <a:xfrm>
            <a:off x="521208" y="448056"/>
            <a:ext cx="11111550" cy="640080"/>
          </a:xfrm>
        </p:spPr>
        <p:txBody>
          <a:bodyPr>
            <a:noAutofit/>
          </a:bodyPr>
          <a:lstStyle/>
          <a:p>
            <a:r>
              <a:rPr lang="en-US" sz="2000" b="1" dirty="0">
                <a:solidFill>
                  <a:srgbClr val="FF0000"/>
                </a:solidFill>
                <a:effectLst/>
                <a:latin typeface="Comic Sans MS" panose="030F0702030302020204" pitchFamily="66" charset="0"/>
                <a:ea typeface="MS Mincho" panose="02020609040205080304" pitchFamily="49" charset="-128"/>
                <a:cs typeface="Calibri" panose="020F0502020204030204" pitchFamily="34" charset="0"/>
              </a:rPr>
              <a:t>The school has a powerful combination of a planned thematic PSHE program, built around a spiral curriculum of recurring themes, designed to:</a:t>
            </a:r>
            <a:endParaRPr lang="en-GB" sz="2000" b="1" dirty="0">
              <a:solidFill>
                <a:srgbClr val="FF000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6ED83F58-092D-47CA-ABDF-2DD66B81B40C}"/>
              </a:ext>
            </a:extLst>
          </p:cNvPr>
          <p:cNvSpPr>
            <a:spLocks noGrp="1"/>
          </p:cNvSpPr>
          <p:nvPr>
            <p:ph idx="1"/>
          </p:nvPr>
        </p:nvSpPr>
        <p:spPr>
          <a:xfrm>
            <a:off x="539496" y="1435608"/>
            <a:ext cx="11093262" cy="3977640"/>
          </a:xfrm>
        </p:spPr>
        <p:txBody>
          <a:bodyPr>
            <a:normAutofit fontScale="77500" lnSpcReduction="20000"/>
          </a:bodyPr>
          <a:lstStyle/>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Give pupils the knowledge and develop the self-esteem, confidence and self-awareness to make informed choices and decisions;</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Encourage and support the development of social skills and social awareness;</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Enable pupils to make sense of their own personal and social experiences;</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Promote responsible attitudes towards the maintenance of good physical and mental health, supported by a safe and healthy lifestyle;</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Enable effective interpersonal relationships and develop a caring attitude towards others;</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Encourage a caring attitude towards and responsibility for the environment;</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Help our pupils understand and manage their feelings, build resilience and be independent, curious problem solvers;</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marR="457200" lvl="0" indent="-342900">
              <a:lnSpc>
                <a:spcPct val="115000"/>
              </a:lnSpc>
              <a:spcAft>
                <a:spcPts val="800"/>
              </a:spcAft>
              <a:buFont typeface="Courier New" panose="02070309020205020404" pitchFamily="49" charset="0"/>
              <a:buChar char="o"/>
            </a:pPr>
            <a:r>
              <a:rPr lang="en-US" sz="1800" dirty="0">
                <a:effectLst/>
                <a:latin typeface="Comic Sans MS" panose="030F0702030302020204" pitchFamily="66" charset="0"/>
                <a:ea typeface="MS Mincho" panose="02020609040205080304" pitchFamily="49" charset="-128"/>
                <a:cs typeface="Calibri" panose="020F0502020204030204" pitchFamily="34" charset="0"/>
              </a:rPr>
              <a:t>Understand how society works and the laws, rights and responsibilities involved.</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29698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9719-8BF5-4706-9157-FE7697C59FBA}"/>
              </a:ext>
            </a:extLst>
          </p:cNvPr>
          <p:cNvSpPr>
            <a:spLocks noGrp="1"/>
          </p:cNvSpPr>
          <p:nvPr>
            <p:ph type="title"/>
          </p:nvPr>
        </p:nvSpPr>
        <p:spPr>
          <a:xfrm>
            <a:off x="521208" y="448056"/>
            <a:ext cx="7932128" cy="640080"/>
          </a:xfrm>
        </p:spPr>
        <p:txBody>
          <a:bodyPr>
            <a:normAutofit fontScale="90000"/>
          </a:bodyPr>
          <a:lstStyle/>
          <a:p>
            <a:r>
              <a:rPr lang="en-GB" dirty="0"/>
              <a:t>The new scheme we will introduce in the Summer Term </a:t>
            </a:r>
          </a:p>
        </p:txBody>
      </p:sp>
      <p:pic>
        <p:nvPicPr>
          <p:cNvPr id="7" name="Content Placeholder 6">
            <a:extLst>
              <a:ext uri="{FF2B5EF4-FFF2-40B4-BE49-F238E27FC236}">
                <a16:creationId xmlns:a16="http://schemas.microsoft.com/office/drawing/2014/main" id="{224806F2-4834-4EBA-8D75-497319F67F88}"/>
              </a:ext>
            </a:extLst>
          </p:cNvPr>
          <p:cNvPicPr>
            <a:picLocks noGrp="1" noChangeAspect="1"/>
          </p:cNvPicPr>
          <p:nvPr>
            <p:ph idx="1"/>
          </p:nvPr>
        </p:nvPicPr>
        <p:blipFill>
          <a:blip r:embed="rId2"/>
          <a:stretch>
            <a:fillRect/>
          </a:stretch>
        </p:blipFill>
        <p:spPr>
          <a:xfrm>
            <a:off x="539750" y="3303492"/>
            <a:ext cx="10267680" cy="561439"/>
          </a:xfrm>
        </p:spPr>
      </p:pic>
      <p:pic>
        <p:nvPicPr>
          <p:cNvPr id="5" name="Picture 4">
            <a:extLst>
              <a:ext uri="{FF2B5EF4-FFF2-40B4-BE49-F238E27FC236}">
                <a16:creationId xmlns:a16="http://schemas.microsoft.com/office/drawing/2014/main" id="{D4AE5DB1-97F5-4C24-AC92-0D73219210CE}"/>
              </a:ext>
            </a:extLst>
          </p:cNvPr>
          <p:cNvPicPr>
            <a:picLocks noChangeAspect="1"/>
          </p:cNvPicPr>
          <p:nvPr/>
        </p:nvPicPr>
        <p:blipFill>
          <a:blip r:embed="rId3"/>
          <a:stretch>
            <a:fillRect/>
          </a:stretch>
        </p:blipFill>
        <p:spPr>
          <a:xfrm>
            <a:off x="539496" y="1435608"/>
            <a:ext cx="5019675" cy="1781175"/>
          </a:xfrm>
          <a:prstGeom prst="rect">
            <a:avLst/>
          </a:prstGeom>
        </p:spPr>
      </p:pic>
      <p:sp>
        <p:nvSpPr>
          <p:cNvPr id="8" name="TextBox 7">
            <a:extLst>
              <a:ext uri="{FF2B5EF4-FFF2-40B4-BE49-F238E27FC236}">
                <a16:creationId xmlns:a16="http://schemas.microsoft.com/office/drawing/2014/main" id="{9A1C5892-BDA0-4B56-815A-4B51B21EF472}"/>
              </a:ext>
            </a:extLst>
          </p:cNvPr>
          <p:cNvSpPr txBox="1"/>
          <p:nvPr/>
        </p:nvSpPr>
        <p:spPr>
          <a:xfrm>
            <a:off x="710119" y="4114800"/>
            <a:ext cx="7743217" cy="369332"/>
          </a:xfrm>
          <a:prstGeom prst="rect">
            <a:avLst/>
          </a:prstGeom>
          <a:noFill/>
        </p:spPr>
        <p:txBody>
          <a:bodyPr wrap="square" rtlCol="0">
            <a:spAutoFit/>
          </a:bodyPr>
          <a:lstStyle/>
          <a:p>
            <a:r>
              <a:rPr lang="en-GB" dirty="0"/>
              <a:t>We will be using the scheme SCARF to teach out PSHE and RSE curriculum </a:t>
            </a:r>
          </a:p>
        </p:txBody>
      </p:sp>
      <p:pic>
        <p:nvPicPr>
          <p:cNvPr id="10" name="Picture 9">
            <a:extLst>
              <a:ext uri="{FF2B5EF4-FFF2-40B4-BE49-F238E27FC236}">
                <a16:creationId xmlns:a16="http://schemas.microsoft.com/office/drawing/2014/main" id="{55CAD7FB-FCEA-4E1B-8C02-62D840901F74}"/>
              </a:ext>
            </a:extLst>
          </p:cNvPr>
          <p:cNvPicPr>
            <a:picLocks noChangeAspect="1"/>
          </p:cNvPicPr>
          <p:nvPr/>
        </p:nvPicPr>
        <p:blipFill>
          <a:blip r:embed="rId4"/>
          <a:stretch>
            <a:fillRect/>
          </a:stretch>
        </p:blipFill>
        <p:spPr>
          <a:xfrm>
            <a:off x="710119" y="4734001"/>
            <a:ext cx="10564238" cy="1346286"/>
          </a:xfrm>
          <a:prstGeom prst="rect">
            <a:avLst/>
          </a:prstGeom>
        </p:spPr>
      </p:pic>
    </p:spTree>
    <p:extLst>
      <p:ext uri="{BB962C8B-B14F-4D97-AF65-F5344CB8AC3E}">
        <p14:creationId xmlns:p14="http://schemas.microsoft.com/office/powerpoint/2010/main" val="188705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461"/>
            <a:ext cx="10515600" cy="1110396"/>
          </a:xfrm>
        </p:spPr>
        <p:txBody>
          <a:bodyPr>
            <a:normAutofit/>
          </a:bodyPr>
          <a:lstStyle/>
          <a:p>
            <a:r>
              <a:rPr lang="en-US" b="1" dirty="0">
                <a:solidFill>
                  <a:srgbClr val="FF0000"/>
                </a:solidFill>
                <a:latin typeface="Comic Sans MS" panose="030F0702030302020204" pitchFamily="66" charset="0"/>
              </a:rPr>
              <a:t>Relationship education: The view of the </a:t>
            </a:r>
            <a:r>
              <a:rPr lang="en-US" b="1" dirty="0" err="1">
                <a:solidFill>
                  <a:srgbClr val="FF0000"/>
                </a:solidFill>
                <a:latin typeface="Comic Sans MS" panose="030F0702030302020204" pitchFamily="66" charset="0"/>
              </a:rPr>
              <a:t>DfE</a:t>
            </a:r>
            <a:endParaRPr lang="en-GB"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838200" y="1565031"/>
            <a:ext cx="10515600" cy="4611932"/>
          </a:xfrm>
        </p:spPr>
        <p:txBody>
          <a:bodyPr>
            <a:normAutofit fontScale="70000" lnSpcReduction="20000"/>
          </a:bodyPr>
          <a:lstStyle/>
          <a:p>
            <a:r>
              <a:rPr lang="en-US" sz="2600" dirty="0"/>
              <a:t>To embrace the challenges of creating a happy and successful adult life, pupils need knowledge that will enable them to make informed decisions about their wellbeing, health and relationships and to build their self-efficacy. Pupils can also put this knowledge into practice as they develop the capacity to make sound decisions when facing risks, challenges and complex contexts. Everyone faces difficult situations in their lives. These subjects can support young people to develop resilience, to know how and when to ask for help, and to know where to access support. </a:t>
            </a:r>
          </a:p>
          <a:p>
            <a:r>
              <a:rPr lang="en-US" sz="2600" dirty="0"/>
              <a:t>High quality, evidence-based and age-appropriate teaching of these subjects can help prepare pupils for the opportunities, responsibilities and experiences of adult life. They can also enable schools to promote the spiritual, moral, social, cultural, mental and physical development of pupils, at school and in society.</a:t>
            </a:r>
            <a:endParaRPr lang="en-US" sz="1900" dirty="0"/>
          </a:p>
          <a:p>
            <a:pPr marL="0" indent="0">
              <a:buNone/>
            </a:pPr>
            <a:r>
              <a:rPr lang="en-US" sz="1900" dirty="0"/>
              <a:t>Relationships </a:t>
            </a:r>
            <a:r>
              <a:rPr lang="en-US" sz="2000" dirty="0"/>
              <a:t>Education, Relationships and Sex Education (RSE) and Health Education Guidance, </a:t>
            </a:r>
            <a:r>
              <a:rPr lang="en-US" sz="2000" dirty="0" err="1"/>
              <a:t>DfE</a:t>
            </a:r>
            <a:r>
              <a:rPr lang="en-US" sz="2000" dirty="0"/>
              <a:t>, 2020</a:t>
            </a:r>
            <a:endParaRPr lang="en-US" sz="1900" dirty="0"/>
          </a:p>
        </p:txBody>
      </p:sp>
    </p:spTree>
    <p:extLst>
      <p:ext uri="{BB962C8B-B14F-4D97-AF65-F5344CB8AC3E}">
        <p14:creationId xmlns:p14="http://schemas.microsoft.com/office/powerpoint/2010/main" val="14408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882" y="0"/>
            <a:ext cx="10515600" cy="1110396"/>
          </a:xfrm>
        </p:spPr>
        <p:txBody>
          <a:bodyPr>
            <a:normAutofit/>
          </a:bodyPr>
          <a:lstStyle/>
          <a:p>
            <a:r>
              <a:rPr lang="en-US" b="1" dirty="0">
                <a:solidFill>
                  <a:srgbClr val="FF0000"/>
                </a:solidFill>
                <a:latin typeface="Comic Sans MS" panose="030F0702030302020204" pitchFamily="66" charset="0"/>
              </a:rPr>
              <a:t>Relationships and Health Education</a:t>
            </a:r>
            <a:endParaRPr lang="en-GB"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726882" y="1286735"/>
            <a:ext cx="10515600" cy="4611932"/>
          </a:xfrm>
        </p:spPr>
        <p:txBody>
          <a:bodyPr>
            <a:normAutofit fontScale="25000" lnSpcReduction="20000"/>
          </a:bodyPr>
          <a:lstStyle/>
          <a:p>
            <a:r>
              <a:rPr lang="en-US" sz="5600" dirty="0">
                <a:latin typeface="Comic Sans MS" panose="030F0702030302020204" pitchFamily="66" charset="0"/>
              </a:rPr>
              <a:t>From Summer term 2021 it is compulsory for all primary schools to deliver Relationships Education and Health Education lessons to children</a:t>
            </a:r>
          </a:p>
          <a:p>
            <a:r>
              <a:rPr lang="en-US" sz="5600" dirty="0">
                <a:latin typeface="Comic Sans MS" panose="030F0702030302020204" pitchFamily="66" charset="0"/>
              </a:rPr>
              <a:t>Health Education has 8 core areas of learning:</a:t>
            </a:r>
          </a:p>
          <a:p>
            <a:pPr lvl="1">
              <a:buFont typeface="Courier New" panose="02070309020205020404" pitchFamily="49" charset="0"/>
              <a:buChar char="o"/>
            </a:pPr>
            <a:r>
              <a:rPr lang="en-GB" sz="4400" dirty="0">
                <a:latin typeface="Comic Sans MS" panose="030F0702030302020204" pitchFamily="66" charset="0"/>
              </a:rPr>
              <a:t>Mental well-being</a:t>
            </a:r>
          </a:p>
          <a:p>
            <a:pPr lvl="1">
              <a:buFont typeface="Courier New" panose="02070309020205020404" pitchFamily="49" charset="0"/>
              <a:buChar char="o"/>
            </a:pPr>
            <a:r>
              <a:rPr lang="en-GB" sz="4400" dirty="0">
                <a:latin typeface="Comic Sans MS" panose="030F0702030302020204" pitchFamily="66" charset="0"/>
              </a:rPr>
              <a:t>Internet safety and harms</a:t>
            </a:r>
          </a:p>
          <a:p>
            <a:pPr lvl="1">
              <a:buFont typeface="Courier New" panose="02070309020205020404" pitchFamily="49" charset="0"/>
              <a:buChar char="o"/>
            </a:pPr>
            <a:r>
              <a:rPr lang="en-GB" sz="4400" dirty="0">
                <a:latin typeface="Comic Sans MS" panose="030F0702030302020204" pitchFamily="66" charset="0"/>
              </a:rPr>
              <a:t>Physical health and fitness</a:t>
            </a:r>
          </a:p>
          <a:p>
            <a:pPr lvl="1">
              <a:buFont typeface="Courier New" panose="02070309020205020404" pitchFamily="49" charset="0"/>
              <a:buChar char="o"/>
            </a:pPr>
            <a:r>
              <a:rPr lang="en-GB" sz="4400" dirty="0">
                <a:latin typeface="Comic Sans MS" panose="030F0702030302020204" pitchFamily="66" charset="0"/>
              </a:rPr>
              <a:t>Healthy eating</a:t>
            </a:r>
          </a:p>
          <a:p>
            <a:pPr lvl="1">
              <a:buFont typeface="Courier New" panose="02070309020205020404" pitchFamily="49" charset="0"/>
              <a:buChar char="o"/>
            </a:pPr>
            <a:r>
              <a:rPr lang="en-GB" sz="4400" dirty="0">
                <a:latin typeface="Comic Sans MS" panose="030F0702030302020204" pitchFamily="66" charset="0"/>
              </a:rPr>
              <a:t>Drugs, alcohol and tobacco</a:t>
            </a:r>
          </a:p>
          <a:p>
            <a:pPr lvl="1">
              <a:buFont typeface="Courier New" panose="02070309020205020404" pitchFamily="49" charset="0"/>
              <a:buChar char="o"/>
            </a:pPr>
            <a:r>
              <a:rPr lang="en-GB" sz="4400" dirty="0">
                <a:latin typeface="Comic Sans MS" panose="030F0702030302020204" pitchFamily="66" charset="0"/>
              </a:rPr>
              <a:t>Health and prevention</a:t>
            </a:r>
          </a:p>
          <a:p>
            <a:pPr lvl="1">
              <a:buFont typeface="Courier New" panose="02070309020205020404" pitchFamily="49" charset="0"/>
              <a:buChar char="o"/>
            </a:pPr>
            <a:r>
              <a:rPr lang="en-GB" sz="4400" dirty="0">
                <a:latin typeface="Comic Sans MS" panose="030F0702030302020204" pitchFamily="66" charset="0"/>
              </a:rPr>
              <a:t>Basic first aid</a:t>
            </a:r>
          </a:p>
          <a:p>
            <a:pPr lvl="1">
              <a:buFont typeface="Courier New" panose="02070309020205020404" pitchFamily="49" charset="0"/>
              <a:buChar char="o"/>
            </a:pPr>
            <a:r>
              <a:rPr lang="en-GB" sz="4400" dirty="0">
                <a:latin typeface="Comic Sans MS" panose="030F0702030302020204" pitchFamily="66" charset="0"/>
              </a:rPr>
              <a:t>Changing adolescent body</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968012881"/>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_fixed.potx" id="{9A9BE078-57A7-48B2-9D33-8EFC365D262A}" vid="{66905093-CF97-471D-A25F-2AFDA552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{1A96A64B-C3A8-477B-9683-1E9B6FDE3173}tf10001108_win32</Template>
  <TotalTime>2449</TotalTime>
  <Words>3811</Words>
  <Application>Microsoft Office PowerPoint</Application>
  <PresentationFormat>Widescreen</PresentationFormat>
  <Paragraphs>356</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Century Gothic</vt:lpstr>
      <vt:lpstr>Comic Sans MS</vt:lpstr>
      <vt:lpstr>Courier New</vt:lpstr>
      <vt:lpstr>Open Sans</vt:lpstr>
      <vt:lpstr>Roboto</vt:lpstr>
      <vt:lpstr>Segoe UI</vt:lpstr>
      <vt:lpstr>Segoe UI Light</vt:lpstr>
      <vt:lpstr>Symbol</vt:lpstr>
      <vt:lpstr>Wingdings</vt:lpstr>
      <vt:lpstr>WelcomeDoc</vt:lpstr>
      <vt:lpstr>PSHE and RSE</vt:lpstr>
      <vt:lpstr>Aims of the consultation</vt:lpstr>
      <vt:lpstr>Damian Hinds:</vt:lpstr>
      <vt:lpstr>      What Personal, Social, Health and Economic (PSHE) education including Relationships Education, is:</vt:lpstr>
      <vt:lpstr>       How PSHE education, including Relationship Education, is provided and who is responsible for this:</vt:lpstr>
      <vt:lpstr>The school has a powerful combination of a planned thematic PSHE program, built around a spiral curriculum of recurring themes, designed to:</vt:lpstr>
      <vt:lpstr>The new scheme we will introduce in the Summer Term </vt:lpstr>
      <vt:lpstr>Relationship education: The view of the DfE</vt:lpstr>
      <vt:lpstr>Relationships and Health Education</vt:lpstr>
      <vt:lpstr>How will we deliver RSE at All Saints ?</vt:lpstr>
      <vt:lpstr>Relationships Education</vt:lpstr>
      <vt:lpstr>Relationships &amp; health education</vt:lpstr>
      <vt:lpstr>The RSE curriculum at All Saints will:</vt:lpstr>
      <vt:lpstr>EYFS – Where Relationships Education fits in</vt:lpstr>
      <vt:lpstr>EYFS – Where Relationships Education fits in</vt:lpstr>
      <vt:lpstr>National Science Curriculum</vt:lpstr>
      <vt:lpstr>Why will we teach sex education?</vt:lpstr>
      <vt:lpstr>The Government’s view on sex education</vt:lpstr>
      <vt:lpstr>Why is Relationships and sex education important?</vt:lpstr>
      <vt:lpstr>RSE Long term plan</vt:lpstr>
      <vt:lpstr>Which are the optional areas?</vt:lpstr>
      <vt:lpstr>PowerPoint Presentation</vt:lpstr>
      <vt:lpstr>Examples of resources: Reception</vt:lpstr>
      <vt:lpstr>Examples of resources: Reception Where do babies come from?    Me and my special people     </vt:lpstr>
      <vt:lpstr>Examples of resources: Year 1</vt:lpstr>
      <vt:lpstr>Examples of resources: Year 1 Surprises and secrets</vt:lpstr>
      <vt:lpstr>Examples of resources: Year 2</vt:lpstr>
      <vt:lpstr>Examples of resources: Year 2 My body, your body     What does your body do?</vt:lpstr>
      <vt:lpstr>Examples of resources: Year 2 Should I tell?     Some secrets should never be kept</vt:lpstr>
      <vt:lpstr>Examples of resources: Year 3</vt:lpstr>
      <vt:lpstr>Examples of resources: Year 3 Body space</vt:lpstr>
      <vt:lpstr>Examples of resources: Year 4</vt:lpstr>
      <vt:lpstr>Examples of resources: Year 4 My changing body</vt:lpstr>
      <vt:lpstr>Examples of resources: Year 5</vt:lpstr>
      <vt:lpstr>Examples of resources: Year 5 Is it true?    Please note this is non-statutory</vt:lpstr>
      <vt:lpstr>Examples of resources: Year 5 Changing bodies and feelings  Please note that this is non-statutory</vt:lpstr>
      <vt:lpstr>Examples of resources: Year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Katherine Morgan-Meek</dc:creator>
  <cp:keywords/>
  <cp:lastModifiedBy>Katherine Morgan-Meek</cp:lastModifiedBy>
  <cp:revision>29</cp:revision>
  <cp:lastPrinted>2022-04-06T09:45:41Z</cp:lastPrinted>
  <dcterms:created xsi:type="dcterms:W3CDTF">2022-03-20T20:59:24Z</dcterms:created>
  <dcterms:modified xsi:type="dcterms:W3CDTF">2022-04-06T10:01:37Z</dcterms:modified>
  <cp:version/>
</cp:coreProperties>
</file>